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9" r:id="rId14"/>
    <p:sldId id="270" r:id="rId15"/>
    <p:sldId id="268" r:id="rId16"/>
    <p:sldId id="273" r:id="rId17"/>
    <p:sldId id="271" r:id="rId18"/>
    <p:sldId id="272" r:id="rId19"/>
    <p:sldId id="274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72" d="100"/>
          <a:sy n="72" d="100"/>
        </p:scale>
        <p:origin x="-4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4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05EC5EF-04C6-4611-B713-3451BEB4F062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CAA63DA-58D6-4EA8-AD38-A30AA61B7F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2D282-5F32-4B0A-A9BF-378E7BC33A5D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FBE74-7DF4-4EE5-A8A5-2848B6BD64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7C4BC-E337-4241-BB5A-BBCDD11E0335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C750B-5AC0-40E8-B4AD-6370FD6027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2AC11-B5E9-4535-A400-3D81286C8495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DE932-A45E-4F6F-A2FA-DC311D334E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F34C38-2FF5-43D2-BF42-6E820DF75454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8B9C56-B95D-4354-9EF1-4AEA0A2336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0F859B-D0B5-4092-B6F6-41A7ACCD91C0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88F348C-630A-477A-A60C-555866F6D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497A10-12E9-44F7-B0D6-B6E794109BCB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1CBCF63-E550-4AD3-959D-0ACB2BDA5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8CE057-1791-4217-8492-966D40352887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E9C02CC-87C8-4BF9-985A-A341D0CCF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15B8E-0A1C-4994-B181-5E8C949500EA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CAE18-4897-4A25-9DAB-CF14A5BE6E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2217B49-EFB7-4A3A-A517-1E39239AC4FA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EC4700D-6CF0-4D92-8EC7-172B74D475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CECB727-1F6C-4764-90AB-81E856FDEBB1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54E6050-1980-4EB0-B2B3-1365754602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F382689-3CCE-40A6-85F5-A529890700E4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52ABC58-B82A-4F2A-8FE4-E8E2CDE1BF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8" r:id="rId4"/>
    <p:sldLayoutId id="2147483699" r:id="rId5"/>
    <p:sldLayoutId id="2147483700" r:id="rId6"/>
    <p:sldLayoutId id="2147483694" r:id="rId7"/>
    <p:sldLayoutId id="2147483701" r:id="rId8"/>
    <p:sldLayoutId id="2147483702" r:id="rId9"/>
    <p:sldLayoutId id="2147483693" r:id="rId10"/>
    <p:sldLayoutId id="214748369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ematica.com.ro/" TargetMode="External"/><Relationship Id="rId2" Type="http://schemas.openxmlformats.org/officeDocument/2006/relationships/hyperlink" Target="http://www.wikipedia.org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referate.ro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3" descr="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"/>
            <a:ext cx="9144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914400"/>
            <a:ext cx="7772400" cy="183038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endParaRPr lang="en-US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7772400" cy="1199704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36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Functia</a:t>
            </a:r>
            <a:r>
              <a:rPr lang="en-US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en-US" sz="36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LogaritMica</a:t>
            </a:r>
            <a:endParaRPr lang="en-US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advClick="0" advTm="11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533400"/>
            <a:ext cx="8305800" cy="5473700"/>
          </a:xfrm>
        </p:spPr>
        <p:txBody>
          <a:bodyPr>
            <a:normAutofit fontScale="775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solidFill>
                  <a:schemeClr val="accent1"/>
                </a:solidFill>
              </a:rPr>
              <a:t>	</a:t>
            </a:r>
            <a:r>
              <a:rPr lang="en-US" sz="2600" dirty="0" err="1" smtClean="0">
                <a:solidFill>
                  <a:schemeClr val="accent1"/>
                </a:solidFill>
              </a:rPr>
              <a:t>Cazul</a:t>
            </a:r>
            <a:r>
              <a:rPr lang="en-US" sz="2600" dirty="0" smtClean="0">
                <a:solidFill>
                  <a:schemeClr val="accent1"/>
                </a:solidFill>
              </a:rPr>
              <a:t> 1. </a:t>
            </a:r>
            <a:r>
              <a:rPr lang="en-US" sz="2600" dirty="0" err="1" smtClean="0">
                <a:solidFill>
                  <a:schemeClr val="accent1"/>
                </a:solidFill>
              </a:rPr>
              <a:t>baza</a:t>
            </a:r>
            <a:r>
              <a:rPr lang="en-US" sz="2600" dirty="0" smtClean="0">
                <a:solidFill>
                  <a:schemeClr val="accent1"/>
                </a:solidFill>
              </a:rPr>
              <a:t> </a:t>
            </a:r>
            <a:r>
              <a:rPr lang="en-US" sz="2600" dirty="0" err="1" smtClean="0">
                <a:solidFill>
                  <a:schemeClr val="accent1"/>
                </a:solidFill>
              </a:rPr>
              <a:t>functiei</a:t>
            </a:r>
            <a:r>
              <a:rPr lang="en-US" sz="2600" dirty="0" smtClean="0">
                <a:solidFill>
                  <a:schemeClr val="accent1"/>
                </a:solidFill>
              </a:rPr>
              <a:t> </a:t>
            </a:r>
            <a:r>
              <a:rPr lang="en-US" sz="2600" dirty="0" err="1" smtClean="0">
                <a:solidFill>
                  <a:schemeClr val="accent1"/>
                </a:solidFill>
              </a:rPr>
              <a:t>logaritmice</a:t>
            </a:r>
            <a:r>
              <a:rPr lang="en-US" sz="2600" dirty="0" smtClean="0">
                <a:solidFill>
                  <a:schemeClr val="accent1"/>
                </a:solidFill>
              </a:rPr>
              <a:t> </a:t>
            </a:r>
            <a:r>
              <a:rPr lang="en-US" sz="2600" dirty="0" err="1" smtClean="0">
                <a:solidFill>
                  <a:schemeClr val="accent1"/>
                </a:solidFill>
              </a:rPr>
              <a:t>este</a:t>
            </a:r>
            <a:r>
              <a:rPr lang="en-US" sz="2600" dirty="0" smtClean="0">
                <a:solidFill>
                  <a:schemeClr val="accent1"/>
                </a:solidFill>
              </a:rPr>
              <a:t> </a:t>
            </a:r>
            <a:r>
              <a:rPr lang="en-US" sz="2600" dirty="0" err="1" smtClean="0">
                <a:solidFill>
                  <a:schemeClr val="accent1"/>
                </a:solidFill>
              </a:rPr>
              <a:t>subunitara</a:t>
            </a:r>
            <a:r>
              <a:rPr lang="en-US" sz="2600" dirty="0" smtClean="0">
                <a:solidFill>
                  <a:schemeClr val="accent1"/>
                </a:solidFill>
              </a:rPr>
              <a:t> : </a:t>
            </a:r>
            <a:r>
              <a:rPr lang="ro-RO" sz="2600" dirty="0" smtClean="0">
                <a:solidFill>
                  <a:schemeClr val="accent1"/>
                </a:solidFill>
              </a:rPr>
              <a:t>a </a:t>
            </a:r>
            <a:r>
              <a:rPr lang="en-US" sz="2600" dirty="0" smtClean="0">
                <a:solidFill>
                  <a:schemeClr val="accent1"/>
                </a:solidFill>
              </a:rPr>
              <a:t>℮(0;1) 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solidFill>
                  <a:schemeClr val="accent1"/>
                </a:solidFill>
              </a:rPr>
              <a:t> 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solidFill>
                  <a:schemeClr val="accent1"/>
                </a:solidFill>
              </a:rPr>
              <a:t>   -</a:t>
            </a:r>
            <a:r>
              <a:rPr lang="en-US" sz="2600" dirty="0" err="1" smtClean="0">
                <a:solidFill>
                  <a:schemeClr val="accent1"/>
                </a:solidFill>
              </a:rPr>
              <a:t>gragicul</a:t>
            </a:r>
            <a:r>
              <a:rPr lang="en-US" sz="2600" dirty="0" smtClean="0">
                <a:solidFill>
                  <a:schemeClr val="accent1"/>
                </a:solidFill>
              </a:rPr>
              <a:t> </a:t>
            </a:r>
            <a:r>
              <a:rPr lang="en-US" sz="2600" dirty="0" err="1" smtClean="0">
                <a:solidFill>
                  <a:schemeClr val="accent1"/>
                </a:solidFill>
              </a:rPr>
              <a:t>functiei</a:t>
            </a:r>
            <a:r>
              <a:rPr lang="en-US" sz="2600" dirty="0" smtClean="0">
                <a:solidFill>
                  <a:schemeClr val="accent1"/>
                </a:solidFill>
              </a:rPr>
              <a:t> cu </a:t>
            </a:r>
            <a:r>
              <a:rPr lang="en-US" sz="2600" dirty="0" err="1" smtClean="0">
                <a:solidFill>
                  <a:schemeClr val="accent1"/>
                </a:solidFill>
              </a:rPr>
              <a:t>baza</a:t>
            </a:r>
            <a:r>
              <a:rPr lang="en-US" sz="2600" dirty="0" smtClean="0">
                <a:solidFill>
                  <a:schemeClr val="accent1"/>
                </a:solidFill>
              </a:rPr>
              <a:t> </a:t>
            </a:r>
            <a:r>
              <a:rPr lang="en-US" sz="2600" dirty="0" err="1" smtClean="0">
                <a:solidFill>
                  <a:schemeClr val="accent1"/>
                </a:solidFill>
              </a:rPr>
              <a:t>subunitara</a:t>
            </a:r>
            <a:r>
              <a:rPr lang="en-US" sz="2600" dirty="0" smtClean="0">
                <a:solidFill>
                  <a:schemeClr val="accent1"/>
                </a:solidFill>
              </a:rPr>
              <a:t> , </a:t>
            </a:r>
            <a:r>
              <a:rPr lang="ro-RO" sz="2600" dirty="0" smtClean="0">
                <a:solidFill>
                  <a:schemeClr val="accent1"/>
                </a:solidFill>
              </a:rPr>
              <a:t>a </a:t>
            </a:r>
            <a:r>
              <a:rPr lang="en-US" sz="2600" dirty="0" smtClean="0">
                <a:solidFill>
                  <a:schemeClr val="accent1"/>
                </a:solidFill>
              </a:rPr>
              <a:t>℮(0;1) ,</a:t>
            </a:r>
            <a:r>
              <a:rPr lang="en-US" sz="2600" dirty="0" err="1" smtClean="0">
                <a:solidFill>
                  <a:schemeClr val="accent1"/>
                </a:solidFill>
              </a:rPr>
              <a:t>este</a:t>
            </a:r>
            <a:r>
              <a:rPr lang="en-US" sz="2600" dirty="0" smtClean="0">
                <a:solidFill>
                  <a:schemeClr val="accent1"/>
                </a:solidFill>
              </a:rPr>
              <a:t> format </a:t>
            </a:r>
            <a:r>
              <a:rPr lang="en-US" sz="2600" dirty="0" err="1" smtClean="0">
                <a:solidFill>
                  <a:schemeClr val="accent1"/>
                </a:solidFill>
              </a:rPr>
              <a:t>dintr</a:t>
            </a:r>
            <a:r>
              <a:rPr lang="en-US" sz="2600" dirty="0" smtClean="0">
                <a:solidFill>
                  <a:schemeClr val="accent1"/>
                </a:solidFill>
              </a:rPr>
              <a:t>-o </a:t>
            </a:r>
            <a:r>
              <a:rPr lang="en-US" sz="2600" dirty="0" err="1" smtClean="0">
                <a:solidFill>
                  <a:schemeClr val="accent1"/>
                </a:solidFill>
              </a:rPr>
              <a:t>singura</a:t>
            </a:r>
            <a:r>
              <a:rPr lang="en-US" sz="2600" dirty="0" smtClean="0">
                <a:solidFill>
                  <a:schemeClr val="accent1"/>
                </a:solidFill>
              </a:rPr>
              <a:t> </a:t>
            </a:r>
            <a:r>
              <a:rPr lang="en-US" sz="2600" dirty="0" err="1" smtClean="0">
                <a:solidFill>
                  <a:schemeClr val="accent1"/>
                </a:solidFill>
              </a:rPr>
              <a:t>ramura</a:t>
            </a:r>
            <a:r>
              <a:rPr lang="en-US" sz="2600" dirty="0" smtClean="0">
                <a:solidFill>
                  <a:schemeClr val="accent1"/>
                </a:solidFill>
              </a:rPr>
              <a:t> care </a:t>
            </a:r>
            <a:r>
              <a:rPr lang="en-US" sz="2600" dirty="0" err="1" smtClean="0">
                <a:solidFill>
                  <a:schemeClr val="accent1"/>
                </a:solidFill>
              </a:rPr>
              <a:t>coboara</a:t>
            </a:r>
            <a:r>
              <a:rPr lang="en-US" sz="2600" dirty="0" smtClean="0">
                <a:solidFill>
                  <a:schemeClr val="accent1"/>
                </a:solidFill>
              </a:rPr>
              <a:t> convex ,tine </a:t>
            </a:r>
            <a:r>
              <a:rPr lang="en-US" sz="2600" dirty="0" err="1" smtClean="0">
                <a:solidFill>
                  <a:schemeClr val="accent1"/>
                </a:solidFill>
              </a:rPr>
              <a:t>apa</a:t>
            </a:r>
            <a:r>
              <a:rPr lang="en-US" sz="2600" dirty="0" smtClean="0">
                <a:solidFill>
                  <a:schemeClr val="accent1"/>
                </a:solidFill>
              </a:rPr>
              <a:t>, </a:t>
            </a:r>
            <a:r>
              <a:rPr lang="en-US" sz="2600" dirty="0" err="1" smtClean="0">
                <a:solidFill>
                  <a:schemeClr val="accent1"/>
                </a:solidFill>
              </a:rPr>
              <a:t>intersectand</a:t>
            </a:r>
            <a:r>
              <a:rPr lang="en-US" sz="2600" dirty="0" smtClean="0">
                <a:solidFill>
                  <a:schemeClr val="accent1"/>
                </a:solidFill>
              </a:rPr>
              <a:t> </a:t>
            </a:r>
            <a:r>
              <a:rPr lang="en-US" sz="2600" dirty="0" err="1" smtClean="0">
                <a:solidFill>
                  <a:schemeClr val="accent1"/>
                </a:solidFill>
              </a:rPr>
              <a:t>axa</a:t>
            </a:r>
            <a:r>
              <a:rPr lang="en-US" sz="2600" dirty="0" smtClean="0">
                <a:solidFill>
                  <a:schemeClr val="accent1"/>
                </a:solidFill>
              </a:rPr>
              <a:t> Ox in punctual de coordinate (1;0);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solidFill>
                  <a:schemeClr val="accent1"/>
                </a:solidFill>
              </a:rPr>
              <a:t>   -</a:t>
            </a:r>
            <a:r>
              <a:rPr lang="en-US" sz="2600" dirty="0" err="1" smtClean="0">
                <a:solidFill>
                  <a:schemeClr val="accent1"/>
                </a:solidFill>
              </a:rPr>
              <a:t>graficul</a:t>
            </a:r>
            <a:r>
              <a:rPr lang="en-US" sz="2600" dirty="0" smtClean="0">
                <a:solidFill>
                  <a:schemeClr val="accent1"/>
                </a:solidFill>
              </a:rPr>
              <a:t> de </a:t>
            </a:r>
            <a:r>
              <a:rPr lang="en-US" sz="2600" dirty="0" err="1" smtClean="0">
                <a:solidFill>
                  <a:schemeClr val="accent1"/>
                </a:solidFill>
              </a:rPr>
              <a:t>valori</a:t>
            </a:r>
            <a:r>
              <a:rPr lang="en-US" sz="2600" dirty="0" smtClean="0">
                <a:solidFill>
                  <a:schemeClr val="accent1"/>
                </a:solidFill>
              </a:rPr>
              <a:t>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solidFill>
                  <a:schemeClr val="accent1"/>
                </a:solidFill>
              </a:rPr>
              <a:t> 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solidFill>
                  <a:schemeClr val="accent1"/>
                </a:solidFill>
              </a:rPr>
              <a:t> 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solidFill>
                  <a:schemeClr val="accent1"/>
                </a:solidFill>
              </a:rPr>
              <a:t>  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solidFill>
                  <a:schemeClr val="accent1"/>
                </a:solidFill>
              </a:rPr>
              <a:t> 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sz="2600" dirty="0" smtClean="0">
              <a:solidFill>
                <a:schemeClr val="accent1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sz="2600" dirty="0" smtClean="0">
              <a:solidFill>
                <a:schemeClr val="accent1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solidFill>
                  <a:schemeClr val="accent1"/>
                </a:solidFill>
              </a:rPr>
              <a:t> -din </a:t>
            </a:r>
            <a:r>
              <a:rPr lang="en-US" sz="2600" dirty="0" err="1" smtClean="0">
                <a:solidFill>
                  <a:schemeClr val="accent1"/>
                </a:solidFill>
              </a:rPr>
              <a:t>tabelul</a:t>
            </a:r>
            <a:r>
              <a:rPr lang="en-US" sz="2600" dirty="0" smtClean="0">
                <a:solidFill>
                  <a:schemeClr val="accent1"/>
                </a:solidFill>
              </a:rPr>
              <a:t> de </a:t>
            </a:r>
            <a:r>
              <a:rPr lang="en-US" sz="2600" dirty="0" err="1" smtClean="0">
                <a:solidFill>
                  <a:schemeClr val="accent1"/>
                </a:solidFill>
              </a:rPr>
              <a:t>mai</a:t>
            </a:r>
            <a:r>
              <a:rPr lang="en-US" sz="2600" dirty="0" smtClean="0">
                <a:solidFill>
                  <a:schemeClr val="accent1"/>
                </a:solidFill>
              </a:rPr>
              <a:t> </a:t>
            </a:r>
            <a:r>
              <a:rPr lang="en-US" sz="2600" dirty="0" err="1" smtClean="0">
                <a:solidFill>
                  <a:schemeClr val="accent1"/>
                </a:solidFill>
              </a:rPr>
              <a:t>sus</a:t>
            </a:r>
            <a:r>
              <a:rPr lang="en-US" sz="2600" dirty="0" smtClean="0">
                <a:solidFill>
                  <a:schemeClr val="accent1"/>
                </a:solidFill>
              </a:rPr>
              <a:t> </a:t>
            </a:r>
            <a:r>
              <a:rPr lang="en-US" sz="2600" dirty="0" err="1" smtClean="0">
                <a:solidFill>
                  <a:schemeClr val="accent1"/>
                </a:solidFill>
              </a:rPr>
              <a:t>observam</a:t>
            </a:r>
            <a:r>
              <a:rPr lang="en-US" sz="2600" dirty="0" smtClean="0">
                <a:solidFill>
                  <a:schemeClr val="accent1"/>
                </a:solidFill>
              </a:rPr>
              <a:t> ca </a:t>
            </a:r>
            <a:r>
              <a:rPr lang="en-US" sz="2600" dirty="0" err="1" smtClean="0">
                <a:solidFill>
                  <a:schemeClr val="accent1"/>
                </a:solidFill>
              </a:rPr>
              <a:t>punctul</a:t>
            </a:r>
            <a:r>
              <a:rPr lang="en-US" sz="2600" dirty="0" smtClean="0">
                <a:solidFill>
                  <a:schemeClr val="accent1"/>
                </a:solidFill>
              </a:rPr>
              <a:t> (1;0) de </a:t>
            </a:r>
            <a:r>
              <a:rPr lang="en-US" sz="2600" dirty="0" err="1" smtClean="0">
                <a:solidFill>
                  <a:schemeClr val="accent1"/>
                </a:solidFill>
              </a:rPr>
              <a:t>pe</a:t>
            </a:r>
            <a:r>
              <a:rPr lang="en-US" sz="2600" dirty="0" smtClean="0">
                <a:solidFill>
                  <a:schemeClr val="accent1"/>
                </a:solidFill>
              </a:rPr>
              <a:t> graphic </a:t>
            </a:r>
            <a:r>
              <a:rPr lang="en-US" sz="2600" dirty="0" err="1" smtClean="0">
                <a:solidFill>
                  <a:schemeClr val="accent1"/>
                </a:solidFill>
              </a:rPr>
              <a:t>delimiteaza</a:t>
            </a:r>
            <a:r>
              <a:rPr lang="en-US" sz="2600" dirty="0" smtClean="0">
                <a:solidFill>
                  <a:schemeClr val="accent1"/>
                </a:solidFill>
              </a:rPr>
              <a:t> </a:t>
            </a:r>
            <a:r>
              <a:rPr lang="en-US" sz="2600" dirty="0" err="1" smtClean="0">
                <a:solidFill>
                  <a:schemeClr val="accent1"/>
                </a:solidFill>
              </a:rPr>
              <a:t>graficul</a:t>
            </a:r>
            <a:r>
              <a:rPr lang="en-US" sz="2600" dirty="0" smtClean="0">
                <a:solidFill>
                  <a:schemeClr val="accent1"/>
                </a:solidFill>
              </a:rPr>
              <a:t> </a:t>
            </a:r>
            <a:r>
              <a:rPr lang="en-US" sz="2600" dirty="0" err="1" smtClean="0">
                <a:solidFill>
                  <a:schemeClr val="accent1"/>
                </a:solidFill>
              </a:rPr>
              <a:t>functiei</a:t>
            </a:r>
            <a:r>
              <a:rPr lang="en-US" sz="2600" dirty="0" smtClean="0">
                <a:solidFill>
                  <a:schemeClr val="accent1"/>
                </a:solidFill>
              </a:rPr>
              <a:t> </a:t>
            </a:r>
            <a:r>
              <a:rPr lang="en-US" sz="2600" dirty="0" err="1" smtClean="0">
                <a:solidFill>
                  <a:schemeClr val="accent1"/>
                </a:solidFill>
              </a:rPr>
              <a:t>logaritmice</a:t>
            </a:r>
            <a:r>
              <a:rPr lang="en-US" sz="2600" dirty="0" smtClean="0">
                <a:solidFill>
                  <a:schemeClr val="accent1"/>
                </a:solidFill>
              </a:rPr>
              <a:t> </a:t>
            </a:r>
            <a:r>
              <a:rPr lang="en-US" sz="2600" dirty="0" err="1" smtClean="0">
                <a:solidFill>
                  <a:schemeClr val="accent1"/>
                </a:solidFill>
              </a:rPr>
              <a:t>astfel</a:t>
            </a:r>
            <a:r>
              <a:rPr lang="en-US" sz="2600" dirty="0" smtClean="0">
                <a:solidFill>
                  <a:schemeClr val="accent1"/>
                </a:solidFill>
              </a:rPr>
              <a:t>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solidFill>
                  <a:schemeClr val="accent1"/>
                </a:solidFill>
              </a:rPr>
              <a:t>	1. </a:t>
            </a:r>
            <a:r>
              <a:rPr lang="en-US" sz="2600" i="1" dirty="0" smtClean="0">
                <a:solidFill>
                  <a:schemeClr val="accent1"/>
                </a:solidFill>
              </a:rPr>
              <a:t>G</a:t>
            </a:r>
            <a:r>
              <a:rPr lang="ro-RO" sz="2600" i="1" baseline="-25000" dirty="0" smtClean="0">
                <a:solidFill>
                  <a:schemeClr val="accent1"/>
                </a:solidFill>
              </a:rPr>
              <a:t> f </a:t>
            </a:r>
            <a:r>
              <a:rPr lang="ro-RO" sz="2600" i="1" dirty="0" smtClean="0">
                <a:solidFill>
                  <a:schemeClr val="accent1"/>
                </a:solidFill>
              </a:rPr>
              <a:t> </a:t>
            </a:r>
            <a:r>
              <a:rPr lang="en-US" sz="2600" dirty="0" err="1" smtClean="0">
                <a:solidFill>
                  <a:schemeClr val="accent1"/>
                </a:solidFill>
              </a:rPr>
              <a:t>este</a:t>
            </a:r>
            <a:r>
              <a:rPr lang="en-US" sz="2600" dirty="0" smtClean="0">
                <a:solidFill>
                  <a:schemeClr val="accent1"/>
                </a:solidFill>
              </a:rPr>
              <a:t> situate </a:t>
            </a:r>
            <a:r>
              <a:rPr lang="en-US" sz="2600" dirty="0" err="1" smtClean="0">
                <a:solidFill>
                  <a:schemeClr val="accent1"/>
                </a:solidFill>
              </a:rPr>
              <a:t>desupra</a:t>
            </a:r>
            <a:r>
              <a:rPr lang="en-US" sz="2600" dirty="0" smtClean="0">
                <a:solidFill>
                  <a:schemeClr val="accent1"/>
                </a:solidFill>
              </a:rPr>
              <a:t> </a:t>
            </a:r>
            <a:r>
              <a:rPr lang="en-US" sz="2600" dirty="0" err="1" smtClean="0">
                <a:solidFill>
                  <a:schemeClr val="accent1"/>
                </a:solidFill>
              </a:rPr>
              <a:t>axei</a:t>
            </a:r>
            <a:r>
              <a:rPr lang="en-US" sz="2600" dirty="0" smtClean="0">
                <a:solidFill>
                  <a:schemeClr val="accent1"/>
                </a:solidFill>
              </a:rPr>
              <a:t> Ox </a:t>
            </a:r>
            <a:r>
              <a:rPr lang="en-US" sz="2600" dirty="0" err="1" smtClean="0">
                <a:solidFill>
                  <a:schemeClr val="accent1"/>
                </a:solidFill>
              </a:rPr>
              <a:t>daca</a:t>
            </a:r>
            <a:r>
              <a:rPr lang="en-US" sz="2600" dirty="0" smtClean="0">
                <a:solidFill>
                  <a:schemeClr val="accent1"/>
                </a:solidFill>
              </a:rPr>
              <a:t> 0&lt;x&lt;1 →  </a:t>
            </a:r>
            <a:r>
              <a:rPr lang="ro-RO" sz="2600" i="1" dirty="0" smtClean="0">
                <a:solidFill>
                  <a:schemeClr val="accent1"/>
                </a:solidFill>
              </a:rPr>
              <a:t>f</a:t>
            </a:r>
            <a:r>
              <a:rPr lang="ro-RO" sz="2600" dirty="0" smtClean="0">
                <a:solidFill>
                  <a:schemeClr val="accent1"/>
                </a:solidFill>
              </a:rPr>
              <a:t>(x)&gt;0 ;</a:t>
            </a:r>
            <a:endParaRPr lang="en-US" sz="2600" dirty="0" smtClean="0">
              <a:solidFill>
                <a:schemeClr val="accent1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o-RO" sz="2600" dirty="0" smtClean="0">
                <a:solidFill>
                  <a:schemeClr val="accent1"/>
                </a:solidFill>
              </a:rPr>
              <a:t>	2. </a:t>
            </a:r>
            <a:r>
              <a:rPr lang="en-US" sz="2600" i="1" dirty="0" smtClean="0">
                <a:solidFill>
                  <a:schemeClr val="accent1"/>
                </a:solidFill>
              </a:rPr>
              <a:t>G</a:t>
            </a:r>
            <a:r>
              <a:rPr lang="ro-RO" sz="2600" i="1" baseline="-25000" dirty="0" smtClean="0">
                <a:solidFill>
                  <a:schemeClr val="accent1"/>
                </a:solidFill>
              </a:rPr>
              <a:t> f </a:t>
            </a:r>
            <a:r>
              <a:rPr lang="ro-RO" sz="2600" i="1" dirty="0" smtClean="0">
                <a:solidFill>
                  <a:schemeClr val="accent1"/>
                </a:solidFill>
              </a:rPr>
              <a:t> </a:t>
            </a:r>
            <a:r>
              <a:rPr lang="en-US" sz="2600" dirty="0" err="1" smtClean="0">
                <a:solidFill>
                  <a:schemeClr val="accent1"/>
                </a:solidFill>
              </a:rPr>
              <a:t>intesecteaza</a:t>
            </a:r>
            <a:r>
              <a:rPr lang="en-US" sz="2600" dirty="0" smtClean="0">
                <a:solidFill>
                  <a:schemeClr val="accent1"/>
                </a:solidFill>
              </a:rPr>
              <a:t> </a:t>
            </a:r>
            <a:r>
              <a:rPr lang="en-US" sz="2600" dirty="0" err="1" smtClean="0">
                <a:solidFill>
                  <a:schemeClr val="accent1"/>
                </a:solidFill>
              </a:rPr>
              <a:t>axa</a:t>
            </a:r>
            <a:r>
              <a:rPr lang="en-US" sz="2600" dirty="0" smtClean="0">
                <a:solidFill>
                  <a:schemeClr val="accent1"/>
                </a:solidFill>
              </a:rPr>
              <a:t> Ox </a:t>
            </a:r>
            <a:r>
              <a:rPr lang="en-US" sz="2600" dirty="0" err="1" smtClean="0">
                <a:solidFill>
                  <a:schemeClr val="accent1"/>
                </a:solidFill>
              </a:rPr>
              <a:t>daca</a:t>
            </a:r>
            <a:r>
              <a:rPr lang="en-US" sz="2600" dirty="0" smtClean="0">
                <a:solidFill>
                  <a:schemeClr val="accent1"/>
                </a:solidFill>
              </a:rPr>
              <a:t> x=1 ,</a:t>
            </a:r>
            <a:r>
              <a:rPr lang="en-US" sz="2600" dirty="0" err="1" smtClean="0">
                <a:solidFill>
                  <a:schemeClr val="accent1"/>
                </a:solidFill>
              </a:rPr>
              <a:t>punctul</a:t>
            </a:r>
            <a:r>
              <a:rPr lang="en-US" sz="2600" dirty="0" smtClean="0">
                <a:solidFill>
                  <a:schemeClr val="accent1"/>
                </a:solidFill>
              </a:rPr>
              <a:t> (1;0) ℮</a:t>
            </a:r>
            <a:r>
              <a:rPr lang="en-US" sz="2600" i="1" dirty="0" smtClean="0">
                <a:solidFill>
                  <a:schemeClr val="accent1"/>
                </a:solidFill>
              </a:rPr>
              <a:t> G</a:t>
            </a:r>
            <a:r>
              <a:rPr lang="ro-RO" sz="2600" i="1" baseline="-25000" dirty="0" smtClean="0">
                <a:solidFill>
                  <a:schemeClr val="accent1"/>
                </a:solidFill>
              </a:rPr>
              <a:t> f </a:t>
            </a:r>
            <a:r>
              <a:rPr lang="ro-RO" sz="2600" i="1" dirty="0" smtClean="0">
                <a:solidFill>
                  <a:schemeClr val="accent1"/>
                </a:solidFill>
              </a:rPr>
              <a:t> </a:t>
            </a:r>
            <a:r>
              <a:rPr lang="en-US" sz="2600" i="1" dirty="0" smtClean="0">
                <a:solidFill>
                  <a:schemeClr val="accent1"/>
                </a:solidFill>
              </a:rPr>
              <a:t> → f</a:t>
            </a:r>
            <a:r>
              <a:rPr lang="en-US" sz="2600" dirty="0" smtClean="0">
                <a:solidFill>
                  <a:schemeClr val="accent1"/>
                </a:solidFill>
              </a:rPr>
              <a:t>(1)=0;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solidFill>
                  <a:schemeClr val="accent1"/>
                </a:solidFill>
              </a:rPr>
              <a:t>	3.</a:t>
            </a:r>
            <a:r>
              <a:rPr lang="en-US" sz="2600" i="1" dirty="0" smtClean="0">
                <a:solidFill>
                  <a:schemeClr val="accent1"/>
                </a:solidFill>
              </a:rPr>
              <a:t> G</a:t>
            </a:r>
            <a:r>
              <a:rPr lang="ro-RO" sz="2600" i="1" baseline="-25000" dirty="0" smtClean="0">
                <a:solidFill>
                  <a:schemeClr val="accent1"/>
                </a:solidFill>
              </a:rPr>
              <a:t> f </a:t>
            </a:r>
            <a:r>
              <a:rPr lang="ro-RO" sz="2600" i="1" dirty="0" smtClean="0">
                <a:solidFill>
                  <a:schemeClr val="accent1"/>
                </a:solidFill>
              </a:rPr>
              <a:t> </a:t>
            </a:r>
            <a:r>
              <a:rPr lang="en-US" sz="2600" dirty="0" err="1" smtClean="0">
                <a:solidFill>
                  <a:schemeClr val="accent1"/>
                </a:solidFill>
              </a:rPr>
              <a:t>este</a:t>
            </a:r>
            <a:r>
              <a:rPr lang="en-US" sz="2600" dirty="0" smtClean="0">
                <a:solidFill>
                  <a:schemeClr val="accent1"/>
                </a:solidFill>
              </a:rPr>
              <a:t> situate sub </a:t>
            </a:r>
            <a:r>
              <a:rPr lang="en-US" sz="2600" dirty="0" err="1" smtClean="0">
                <a:solidFill>
                  <a:schemeClr val="accent1"/>
                </a:solidFill>
              </a:rPr>
              <a:t>axa</a:t>
            </a:r>
            <a:r>
              <a:rPr lang="en-US" sz="2600" dirty="0" smtClean="0">
                <a:solidFill>
                  <a:schemeClr val="accent1"/>
                </a:solidFill>
              </a:rPr>
              <a:t> Ox </a:t>
            </a:r>
            <a:r>
              <a:rPr lang="en-US" sz="2600" dirty="0" err="1" smtClean="0">
                <a:solidFill>
                  <a:schemeClr val="accent1"/>
                </a:solidFill>
              </a:rPr>
              <a:t>daxa</a:t>
            </a:r>
            <a:r>
              <a:rPr lang="en-US" sz="2600" dirty="0" smtClean="0">
                <a:solidFill>
                  <a:schemeClr val="accent1"/>
                </a:solidFill>
              </a:rPr>
              <a:t> x&gt;1 → </a:t>
            </a:r>
            <a:r>
              <a:rPr lang="ro-RO" sz="2600" i="1" dirty="0" smtClean="0">
                <a:solidFill>
                  <a:schemeClr val="accent1"/>
                </a:solidFill>
              </a:rPr>
              <a:t>f</a:t>
            </a:r>
            <a:r>
              <a:rPr lang="ro-RO" sz="2600" dirty="0" smtClean="0">
                <a:solidFill>
                  <a:schemeClr val="accent1"/>
                </a:solidFill>
              </a:rPr>
              <a:t>(x)&lt; 0.</a:t>
            </a:r>
            <a:endParaRPr lang="en-US" sz="2600" dirty="0" smtClean="0">
              <a:solidFill>
                <a:schemeClr val="accent1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4" descr="untitledalb.JPG"/>
          <p:cNvPicPr>
            <a:picLocks noChangeAspect="1"/>
          </p:cNvPicPr>
          <p:nvPr/>
        </p:nvPicPr>
        <p:blipFill>
          <a:blip r:embed="rId2"/>
          <a:srcRect r="13241" b="80690"/>
          <a:stretch>
            <a:fillRect/>
          </a:stretch>
        </p:blipFill>
        <p:spPr>
          <a:xfrm>
            <a:off x="685800" y="2286000"/>
            <a:ext cx="7498080" cy="13351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advClick="0" advTm="20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524000" y="3886200"/>
            <a:ext cx="5638800" cy="76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 flipH="1" flipV="1">
            <a:off x="2400301" y="3619500"/>
            <a:ext cx="3733800" cy="317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6" name="Rectangle 1"/>
          <p:cNvSpPr>
            <a:spLocks noChangeArrowheads="1"/>
          </p:cNvSpPr>
          <p:nvPr/>
        </p:nvSpPr>
        <p:spPr bwMode="auto">
          <a:xfrm>
            <a:off x="0" y="1752600"/>
            <a:ext cx="38862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o-RO">
                <a:solidFill>
                  <a:schemeClr val="accent1"/>
                </a:solidFill>
                <a:cs typeface="Times New Roman" pitchFamily="18" charset="0"/>
              </a:rPr>
              <a:t>   -graficul functiei logaritmice cu baza subunitara ,</a:t>
            </a:r>
          </a:p>
          <a:p>
            <a:pPr eaLnBrk="0" hangingPunct="0"/>
            <a:r>
              <a:rPr lang="ro-RO">
                <a:solidFill>
                  <a:schemeClr val="accent1"/>
                </a:solidFill>
                <a:cs typeface="Times New Roman" pitchFamily="18" charset="0"/>
              </a:rPr>
              <a:t>a </a:t>
            </a:r>
            <a:r>
              <a:rPr lang="en-US">
                <a:solidFill>
                  <a:schemeClr val="accent1"/>
                </a:solidFill>
                <a:cs typeface="Times New Roman" pitchFamily="18" charset="0"/>
              </a:rPr>
              <a:t>℮(0;1),este in ce in ce mai apropiat de axele de coordinate xOy cu cat baza este mai mica</a:t>
            </a:r>
            <a:r>
              <a:rPr lang="en-US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23557" name="TextBox 16"/>
          <p:cNvSpPr txBox="1">
            <a:spLocks noChangeArrowheads="1"/>
          </p:cNvSpPr>
          <p:nvPr/>
        </p:nvSpPr>
        <p:spPr bwMode="auto">
          <a:xfrm>
            <a:off x="4495800" y="17526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y</a:t>
            </a:r>
          </a:p>
        </p:txBody>
      </p:sp>
      <p:sp>
        <p:nvSpPr>
          <p:cNvPr id="23558" name="TextBox 17"/>
          <p:cNvSpPr txBox="1">
            <a:spLocks noChangeArrowheads="1"/>
          </p:cNvSpPr>
          <p:nvPr/>
        </p:nvSpPr>
        <p:spPr bwMode="auto">
          <a:xfrm>
            <a:off x="6629400" y="4191000"/>
            <a:ext cx="457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X</a:t>
            </a:r>
          </a:p>
          <a:p>
            <a:endParaRPr lang="en-US">
              <a:latin typeface="Lucida Sans Unicode" pitchFamily="34" charset="0"/>
            </a:endParaRPr>
          </a:p>
        </p:txBody>
      </p:sp>
      <p:sp>
        <p:nvSpPr>
          <p:cNvPr id="12" name="Arc 11"/>
          <p:cNvSpPr/>
          <p:nvPr/>
        </p:nvSpPr>
        <p:spPr>
          <a:xfrm rot="10800000">
            <a:off x="4572000" y="914400"/>
            <a:ext cx="3581400" cy="3429000"/>
          </a:xfrm>
          <a:prstGeom prst="arc">
            <a:avLst/>
          </a:prstGeom>
          <a:noFill/>
          <a:ln cmpd="thickThin">
            <a:solidFill>
              <a:schemeClr val="accent2"/>
            </a:solidFill>
          </a:ln>
          <a:effectLst>
            <a:outerShdw blurRad="139700" dist="177800" dir="11640000" rotWithShape="0">
              <a:srgbClr val="000000">
                <a:alpha val="46000"/>
              </a:srgb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562" name="TextBox 15"/>
          <p:cNvSpPr txBox="1">
            <a:spLocks noChangeArrowheads="1"/>
          </p:cNvSpPr>
          <p:nvPr/>
        </p:nvSpPr>
        <p:spPr bwMode="auto">
          <a:xfrm>
            <a:off x="4572000" y="4114800"/>
            <a:ext cx="152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(1,0)</a:t>
            </a:r>
          </a:p>
        </p:txBody>
      </p:sp>
      <p:sp>
        <p:nvSpPr>
          <p:cNvPr id="23563" name="TextBox 18"/>
          <p:cNvSpPr txBox="1">
            <a:spLocks noChangeArrowheads="1"/>
          </p:cNvSpPr>
          <p:nvPr/>
        </p:nvSpPr>
        <p:spPr bwMode="auto">
          <a:xfrm>
            <a:off x="4800600" y="2590800"/>
            <a:ext cx="990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G</a:t>
            </a:r>
          </a:p>
        </p:txBody>
      </p:sp>
      <p:sp>
        <p:nvSpPr>
          <p:cNvPr id="23564" name="TextBox 19"/>
          <p:cNvSpPr txBox="1">
            <a:spLocks noChangeArrowheads="1"/>
          </p:cNvSpPr>
          <p:nvPr/>
        </p:nvSpPr>
        <p:spPr bwMode="auto">
          <a:xfrm>
            <a:off x="5029200" y="26670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f</a:t>
            </a:r>
          </a:p>
        </p:txBody>
      </p:sp>
    </p:spTree>
  </p:cSld>
  <p:clrMapOvr>
    <a:masterClrMapping/>
  </p:clrMapOvr>
  <p:transition advClick="0" advTm="6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52400"/>
            <a:ext cx="8229600" cy="5854700"/>
          </a:xfrm>
        </p:spPr>
        <p:txBody>
          <a:bodyPr>
            <a:normAutofit fontScale="700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dirty="0" err="1" smtClean="0">
                <a:solidFill>
                  <a:schemeClr val="tx2"/>
                </a:solidFill>
              </a:rPr>
              <a:t>Cazul</a:t>
            </a:r>
            <a:r>
              <a:rPr lang="en-US" dirty="0" smtClean="0">
                <a:solidFill>
                  <a:schemeClr val="tx2"/>
                </a:solidFill>
              </a:rPr>
              <a:t> 2. </a:t>
            </a:r>
            <a:r>
              <a:rPr lang="en-US" dirty="0" err="1" smtClean="0">
                <a:solidFill>
                  <a:schemeClr val="tx2"/>
                </a:solidFill>
              </a:rPr>
              <a:t>baza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functiei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logaritmice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este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supraunitara</a:t>
            </a:r>
            <a:r>
              <a:rPr lang="en-US" dirty="0" smtClean="0">
                <a:solidFill>
                  <a:schemeClr val="tx2"/>
                </a:solidFill>
              </a:rPr>
              <a:t> :a&gt;1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 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   -</a:t>
            </a:r>
            <a:r>
              <a:rPr lang="en-US" dirty="0" err="1" smtClean="0">
                <a:solidFill>
                  <a:schemeClr val="tx2"/>
                </a:solidFill>
              </a:rPr>
              <a:t>graficul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functiei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logaritmice</a:t>
            </a:r>
            <a:r>
              <a:rPr lang="en-US" dirty="0" smtClean="0">
                <a:solidFill>
                  <a:schemeClr val="tx2"/>
                </a:solidFill>
              </a:rPr>
              <a:t> cu </a:t>
            </a:r>
            <a:r>
              <a:rPr lang="en-US" dirty="0" err="1" smtClean="0">
                <a:solidFill>
                  <a:schemeClr val="tx2"/>
                </a:solidFill>
              </a:rPr>
              <a:t>baza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supraunitara</a:t>
            </a:r>
            <a:r>
              <a:rPr lang="en-US" dirty="0" smtClean="0">
                <a:solidFill>
                  <a:schemeClr val="tx2"/>
                </a:solidFill>
              </a:rPr>
              <a:t> , a&gt;1 , </a:t>
            </a:r>
            <a:r>
              <a:rPr lang="en-US" dirty="0" err="1" smtClean="0">
                <a:solidFill>
                  <a:schemeClr val="tx2"/>
                </a:solidFill>
              </a:rPr>
              <a:t>este</a:t>
            </a:r>
            <a:r>
              <a:rPr lang="en-US" dirty="0" smtClean="0">
                <a:solidFill>
                  <a:schemeClr val="tx2"/>
                </a:solidFill>
              </a:rPr>
              <a:t> format </a:t>
            </a:r>
            <a:r>
              <a:rPr lang="en-US" dirty="0" err="1" smtClean="0">
                <a:solidFill>
                  <a:schemeClr val="tx2"/>
                </a:solidFill>
              </a:rPr>
              <a:t>dintr</a:t>
            </a:r>
            <a:r>
              <a:rPr lang="en-US" dirty="0" smtClean="0">
                <a:solidFill>
                  <a:schemeClr val="tx2"/>
                </a:solidFill>
              </a:rPr>
              <a:t>-o </a:t>
            </a:r>
            <a:r>
              <a:rPr lang="en-US" dirty="0" err="1" smtClean="0">
                <a:solidFill>
                  <a:schemeClr val="tx2"/>
                </a:solidFill>
              </a:rPr>
              <a:t>singura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ramura</a:t>
            </a:r>
            <a:r>
              <a:rPr lang="en-US" dirty="0" smtClean="0">
                <a:solidFill>
                  <a:schemeClr val="tx2"/>
                </a:solidFill>
              </a:rPr>
              <a:t> care </a:t>
            </a:r>
            <a:r>
              <a:rPr lang="en-US" dirty="0" err="1" smtClean="0">
                <a:solidFill>
                  <a:schemeClr val="tx2"/>
                </a:solidFill>
              </a:rPr>
              <a:t>urca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concav</a:t>
            </a:r>
            <a:r>
              <a:rPr lang="en-US" dirty="0" smtClean="0">
                <a:solidFill>
                  <a:schemeClr val="tx2"/>
                </a:solidFill>
              </a:rPr>
              <a:t> ,nu tine </a:t>
            </a:r>
            <a:r>
              <a:rPr lang="en-US" dirty="0" err="1" smtClean="0">
                <a:solidFill>
                  <a:schemeClr val="tx2"/>
                </a:solidFill>
              </a:rPr>
              <a:t>apa,intersectand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axa</a:t>
            </a:r>
            <a:r>
              <a:rPr lang="en-US" dirty="0" smtClean="0">
                <a:solidFill>
                  <a:schemeClr val="tx2"/>
                </a:solidFill>
              </a:rPr>
              <a:t> Ox in </a:t>
            </a:r>
            <a:r>
              <a:rPr lang="en-US" dirty="0" err="1" smtClean="0">
                <a:solidFill>
                  <a:schemeClr val="tx2"/>
                </a:solidFill>
              </a:rPr>
              <a:t>punctele</a:t>
            </a:r>
            <a:r>
              <a:rPr lang="en-US" dirty="0" smtClean="0">
                <a:solidFill>
                  <a:schemeClr val="tx2"/>
                </a:solidFill>
              </a:rPr>
              <a:t> de </a:t>
            </a:r>
            <a:r>
              <a:rPr lang="en-US" dirty="0" err="1" smtClean="0">
                <a:solidFill>
                  <a:schemeClr val="tx2"/>
                </a:solidFill>
              </a:rPr>
              <a:t>coordonate</a:t>
            </a:r>
            <a:r>
              <a:rPr lang="en-US" dirty="0" smtClean="0">
                <a:solidFill>
                  <a:schemeClr val="tx2"/>
                </a:solidFill>
              </a:rPr>
              <a:t> (1;0) 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   -</a:t>
            </a:r>
            <a:r>
              <a:rPr lang="en-US" dirty="0" err="1" smtClean="0">
                <a:solidFill>
                  <a:schemeClr val="tx2"/>
                </a:solidFill>
              </a:rPr>
              <a:t>tabelul</a:t>
            </a:r>
            <a:r>
              <a:rPr lang="en-US" dirty="0" smtClean="0">
                <a:solidFill>
                  <a:schemeClr val="tx2"/>
                </a:solidFill>
              </a:rPr>
              <a:t> de </a:t>
            </a:r>
            <a:r>
              <a:rPr lang="en-US" dirty="0" err="1" smtClean="0">
                <a:solidFill>
                  <a:schemeClr val="tx2"/>
                </a:solidFill>
              </a:rPr>
              <a:t>valori</a:t>
            </a:r>
            <a:r>
              <a:rPr lang="en-US" dirty="0" smtClean="0">
                <a:solidFill>
                  <a:schemeClr val="tx2"/>
                </a:solidFill>
              </a:rPr>
              <a:t> 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 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 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  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dirty="0" smtClean="0">
              <a:solidFill>
                <a:schemeClr val="tx2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dirty="0" smtClean="0">
              <a:solidFill>
                <a:schemeClr val="tx2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dirty="0" smtClean="0">
              <a:solidFill>
                <a:schemeClr val="tx2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dirty="0" smtClean="0">
              <a:solidFill>
                <a:schemeClr val="tx2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  -din </a:t>
            </a:r>
            <a:r>
              <a:rPr lang="en-US" dirty="0" err="1" smtClean="0">
                <a:solidFill>
                  <a:schemeClr val="tx2"/>
                </a:solidFill>
              </a:rPr>
              <a:t>tabelul</a:t>
            </a:r>
            <a:r>
              <a:rPr lang="en-US" dirty="0" smtClean="0">
                <a:solidFill>
                  <a:schemeClr val="tx2"/>
                </a:solidFill>
              </a:rPr>
              <a:t> de </a:t>
            </a:r>
            <a:r>
              <a:rPr lang="en-US" dirty="0" err="1" smtClean="0">
                <a:solidFill>
                  <a:schemeClr val="tx2"/>
                </a:solidFill>
              </a:rPr>
              <a:t>mai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sus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observam</a:t>
            </a:r>
            <a:r>
              <a:rPr lang="en-US" dirty="0" smtClean="0">
                <a:solidFill>
                  <a:schemeClr val="tx2"/>
                </a:solidFill>
              </a:rPr>
              <a:t> ca </a:t>
            </a:r>
            <a:r>
              <a:rPr lang="en-US" dirty="0" err="1" smtClean="0">
                <a:solidFill>
                  <a:schemeClr val="tx2"/>
                </a:solidFill>
              </a:rPr>
              <a:t>punctul</a:t>
            </a:r>
            <a:r>
              <a:rPr lang="en-US" dirty="0" smtClean="0">
                <a:solidFill>
                  <a:schemeClr val="tx2"/>
                </a:solidFill>
              </a:rPr>
              <a:t>  (1;0) de </a:t>
            </a:r>
            <a:r>
              <a:rPr lang="en-US" dirty="0" err="1" smtClean="0">
                <a:solidFill>
                  <a:schemeClr val="tx2"/>
                </a:solidFill>
              </a:rPr>
              <a:t>pe</a:t>
            </a:r>
            <a:r>
              <a:rPr lang="en-US" dirty="0" smtClean="0">
                <a:solidFill>
                  <a:schemeClr val="tx2"/>
                </a:solidFill>
              </a:rPr>
              <a:t> graphic </a:t>
            </a:r>
            <a:r>
              <a:rPr lang="en-US" dirty="0" err="1" smtClean="0">
                <a:solidFill>
                  <a:schemeClr val="tx2"/>
                </a:solidFill>
              </a:rPr>
              <a:t>delimiteaza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graficul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functiei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logaritmice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astfel</a:t>
            </a:r>
            <a:r>
              <a:rPr lang="en-US" dirty="0" smtClean="0">
                <a:solidFill>
                  <a:schemeClr val="tx2"/>
                </a:solidFill>
              </a:rPr>
              <a:t>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	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1. </a:t>
            </a:r>
            <a:r>
              <a:rPr lang="en-US" i="1" dirty="0" smtClean="0">
                <a:solidFill>
                  <a:schemeClr val="tx2"/>
                </a:solidFill>
              </a:rPr>
              <a:t>G</a:t>
            </a:r>
            <a:r>
              <a:rPr lang="ro-RO" i="1" baseline="-25000" dirty="0" smtClean="0">
                <a:solidFill>
                  <a:schemeClr val="tx2"/>
                </a:solidFill>
              </a:rPr>
              <a:t> f </a:t>
            </a:r>
            <a:r>
              <a:rPr lang="ro-RO" i="1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este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situat</a:t>
            </a:r>
            <a:r>
              <a:rPr lang="en-US" dirty="0" smtClean="0">
                <a:solidFill>
                  <a:schemeClr val="tx2"/>
                </a:solidFill>
              </a:rPr>
              <a:t> sub </a:t>
            </a:r>
            <a:r>
              <a:rPr lang="en-US" dirty="0" err="1" smtClean="0">
                <a:solidFill>
                  <a:schemeClr val="tx2"/>
                </a:solidFill>
              </a:rPr>
              <a:t>axa</a:t>
            </a:r>
            <a:r>
              <a:rPr lang="en-US" dirty="0" smtClean="0">
                <a:solidFill>
                  <a:schemeClr val="tx2"/>
                </a:solidFill>
              </a:rPr>
              <a:t> Ox </a:t>
            </a:r>
            <a:r>
              <a:rPr lang="en-US" dirty="0" err="1" smtClean="0">
                <a:solidFill>
                  <a:schemeClr val="tx2"/>
                </a:solidFill>
              </a:rPr>
              <a:t>daca</a:t>
            </a:r>
            <a:r>
              <a:rPr lang="en-US" dirty="0" smtClean="0">
                <a:solidFill>
                  <a:schemeClr val="tx2"/>
                </a:solidFill>
              </a:rPr>
              <a:t> 0&lt;x&lt;1 →</a:t>
            </a:r>
            <a:r>
              <a:rPr lang="en-US" i="1" dirty="0" smtClean="0">
                <a:solidFill>
                  <a:schemeClr val="tx2"/>
                </a:solidFill>
              </a:rPr>
              <a:t> </a:t>
            </a:r>
            <a:r>
              <a:rPr lang="ro-RO" i="1" dirty="0" smtClean="0">
                <a:solidFill>
                  <a:schemeClr val="tx2"/>
                </a:solidFill>
              </a:rPr>
              <a:t>f</a:t>
            </a:r>
            <a:r>
              <a:rPr lang="ro-RO" dirty="0" smtClean="0">
                <a:solidFill>
                  <a:schemeClr val="tx2"/>
                </a:solidFill>
              </a:rPr>
              <a:t>(x)&lt; 0;</a:t>
            </a:r>
            <a:endParaRPr lang="en-US" dirty="0" smtClean="0">
              <a:solidFill>
                <a:schemeClr val="tx2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o-RO" dirty="0" smtClean="0">
                <a:solidFill>
                  <a:schemeClr val="tx2"/>
                </a:solidFill>
              </a:rPr>
              <a:t>	2.</a:t>
            </a:r>
            <a:r>
              <a:rPr lang="ro-RO" i="1" dirty="0" smtClean="0">
                <a:solidFill>
                  <a:schemeClr val="tx2"/>
                </a:solidFill>
              </a:rPr>
              <a:t> </a:t>
            </a:r>
            <a:r>
              <a:rPr lang="en-US" i="1" dirty="0" smtClean="0">
                <a:solidFill>
                  <a:schemeClr val="tx2"/>
                </a:solidFill>
              </a:rPr>
              <a:t>G</a:t>
            </a:r>
            <a:r>
              <a:rPr lang="ro-RO" i="1" baseline="-25000" dirty="0" smtClean="0">
                <a:solidFill>
                  <a:schemeClr val="tx2"/>
                </a:solidFill>
              </a:rPr>
              <a:t> f </a:t>
            </a:r>
            <a:r>
              <a:rPr lang="ro-RO" i="1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intersecteaza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axa</a:t>
            </a:r>
            <a:r>
              <a:rPr lang="en-US" dirty="0" smtClean="0">
                <a:solidFill>
                  <a:schemeClr val="tx2"/>
                </a:solidFill>
              </a:rPr>
              <a:t> Ox </a:t>
            </a:r>
            <a:r>
              <a:rPr lang="en-US" dirty="0" err="1" smtClean="0">
                <a:solidFill>
                  <a:schemeClr val="tx2"/>
                </a:solidFill>
              </a:rPr>
              <a:t>daca</a:t>
            </a:r>
            <a:r>
              <a:rPr lang="en-US" dirty="0" smtClean="0">
                <a:solidFill>
                  <a:schemeClr val="tx2"/>
                </a:solidFill>
              </a:rPr>
              <a:t> x=1 ,</a:t>
            </a:r>
            <a:r>
              <a:rPr lang="en-US" dirty="0" err="1" smtClean="0">
                <a:solidFill>
                  <a:schemeClr val="tx2"/>
                </a:solidFill>
              </a:rPr>
              <a:t>punctul</a:t>
            </a:r>
            <a:r>
              <a:rPr lang="en-US" dirty="0" smtClean="0">
                <a:solidFill>
                  <a:schemeClr val="tx2"/>
                </a:solidFill>
              </a:rPr>
              <a:t> (1;0) ℮</a:t>
            </a:r>
            <a:r>
              <a:rPr lang="en-US" i="1" dirty="0" smtClean="0">
                <a:solidFill>
                  <a:schemeClr val="tx2"/>
                </a:solidFill>
              </a:rPr>
              <a:t> G</a:t>
            </a:r>
            <a:r>
              <a:rPr lang="ro-RO" i="1" baseline="-25000" dirty="0" smtClean="0">
                <a:solidFill>
                  <a:schemeClr val="tx2"/>
                </a:solidFill>
              </a:rPr>
              <a:t> f </a:t>
            </a:r>
            <a:r>
              <a:rPr lang="en-US" i="1" dirty="0" smtClean="0">
                <a:solidFill>
                  <a:schemeClr val="tx2"/>
                </a:solidFill>
              </a:rPr>
              <a:t>  → f</a:t>
            </a:r>
            <a:r>
              <a:rPr lang="en-US" dirty="0" smtClean="0">
                <a:solidFill>
                  <a:schemeClr val="tx2"/>
                </a:solidFill>
              </a:rPr>
              <a:t>(1)=0;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	3.</a:t>
            </a:r>
            <a:r>
              <a:rPr lang="en-US" i="1" dirty="0" smtClean="0">
                <a:solidFill>
                  <a:schemeClr val="tx2"/>
                </a:solidFill>
              </a:rPr>
              <a:t> G</a:t>
            </a:r>
            <a:r>
              <a:rPr lang="ro-RO" i="1" baseline="-25000" dirty="0" smtClean="0">
                <a:solidFill>
                  <a:schemeClr val="tx2"/>
                </a:solidFill>
              </a:rPr>
              <a:t> f </a:t>
            </a:r>
            <a:r>
              <a:rPr lang="ro-RO" i="1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este</a:t>
            </a:r>
            <a:r>
              <a:rPr lang="en-US" dirty="0" smtClean="0">
                <a:solidFill>
                  <a:schemeClr val="tx2"/>
                </a:solidFill>
              </a:rPr>
              <a:t> situate </a:t>
            </a:r>
            <a:r>
              <a:rPr lang="en-US" dirty="0" err="1" smtClean="0">
                <a:solidFill>
                  <a:schemeClr val="tx2"/>
                </a:solidFill>
              </a:rPr>
              <a:t>desupra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axei</a:t>
            </a:r>
            <a:r>
              <a:rPr lang="en-US" dirty="0" smtClean="0">
                <a:solidFill>
                  <a:schemeClr val="tx2"/>
                </a:solidFill>
              </a:rPr>
              <a:t> Ox </a:t>
            </a:r>
            <a:r>
              <a:rPr lang="en-US" dirty="0" err="1" smtClean="0">
                <a:solidFill>
                  <a:schemeClr val="tx2"/>
                </a:solidFill>
              </a:rPr>
              <a:t>daca</a:t>
            </a:r>
            <a:r>
              <a:rPr lang="en-US" dirty="0" smtClean="0">
                <a:solidFill>
                  <a:schemeClr val="tx2"/>
                </a:solidFill>
              </a:rPr>
              <a:t> x&gt;1 → </a:t>
            </a:r>
            <a:r>
              <a:rPr lang="ro-RO" i="1" dirty="0" smtClean="0">
                <a:solidFill>
                  <a:schemeClr val="tx2"/>
                </a:solidFill>
              </a:rPr>
              <a:t>f</a:t>
            </a:r>
            <a:r>
              <a:rPr lang="ro-RO" dirty="0" smtClean="0">
                <a:solidFill>
                  <a:schemeClr val="tx2"/>
                </a:solidFill>
              </a:rPr>
              <a:t>(x)&gt; 0.</a:t>
            </a:r>
            <a:endParaRPr lang="en-US" dirty="0" smtClean="0">
              <a:solidFill>
                <a:schemeClr val="tx2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  <p:pic>
        <p:nvPicPr>
          <p:cNvPr id="7" name="Content Placeholder 6" descr="untitledalb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r="13462" b="81971"/>
          <a:stretch>
            <a:fillRect/>
          </a:stretch>
        </p:blipFill>
        <p:spPr>
          <a:xfrm>
            <a:off x="838200" y="2133600"/>
            <a:ext cx="6858000" cy="1143000"/>
          </a:xfrm>
          <a:prstGeom prst="roundRect">
            <a:avLst>
              <a:gd name="adj" fmla="val 16667"/>
            </a:avLst>
          </a:prstGeom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 advClick="0" advTm="20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/>
          <p:cNvCxnSpPr/>
          <p:nvPr/>
        </p:nvCxnSpPr>
        <p:spPr>
          <a:xfrm>
            <a:off x="2590800" y="3429000"/>
            <a:ext cx="6019800" cy="1588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 flipH="1" flipV="1">
            <a:off x="3581401" y="3048000"/>
            <a:ext cx="4419600" cy="3175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3" name="TextBox 13"/>
          <p:cNvSpPr txBox="1">
            <a:spLocks noChangeArrowheads="1"/>
          </p:cNvSpPr>
          <p:nvPr/>
        </p:nvSpPr>
        <p:spPr bwMode="auto">
          <a:xfrm>
            <a:off x="4800600" y="990600"/>
            <a:ext cx="762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     y</a:t>
            </a:r>
          </a:p>
        </p:txBody>
      </p:sp>
      <p:sp>
        <p:nvSpPr>
          <p:cNvPr id="25604" name="TextBox 14"/>
          <p:cNvSpPr txBox="1">
            <a:spLocks noChangeArrowheads="1"/>
          </p:cNvSpPr>
          <p:nvPr/>
        </p:nvSpPr>
        <p:spPr bwMode="auto">
          <a:xfrm>
            <a:off x="8305800" y="35814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x</a:t>
            </a:r>
          </a:p>
        </p:txBody>
      </p:sp>
      <p:sp>
        <p:nvSpPr>
          <p:cNvPr id="25605" name="Rectangle 1"/>
          <p:cNvSpPr>
            <a:spLocks noChangeArrowheads="1"/>
          </p:cNvSpPr>
          <p:nvPr/>
        </p:nvSpPr>
        <p:spPr bwMode="auto">
          <a:xfrm>
            <a:off x="0" y="3810000"/>
            <a:ext cx="5410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o-RO" sz="2000">
                <a:solidFill>
                  <a:schemeClr val="accent1"/>
                </a:solidFill>
                <a:cs typeface="Times New Roman" pitchFamily="18" charset="0"/>
              </a:rPr>
              <a:t>-in acest caz </a:t>
            </a:r>
            <a:r>
              <a:rPr lang="ro-RO" sz="2000" i="1">
                <a:solidFill>
                  <a:schemeClr val="accent1"/>
                </a:solidFill>
                <a:cs typeface="Times New Roman" pitchFamily="18" charset="0"/>
              </a:rPr>
              <a:t>functia logaritmica</a:t>
            </a:r>
            <a:r>
              <a:rPr lang="ro-RO" sz="2000">
                <a:solidFill>
                  <a:schemeClr val="accent1"/>
                </a:solidFill>
                <a:cs typeface="Times New Roman" pitchFamily="18" charset="0"/>
              </a:rPr>
              <a:t> este strict crescatoare;</a:t>
            </a:r>
            <a:endParaRPr lang="ro-RO" sz="2000">
              <a:solidFill>
                <a:schemeClr val="accent1"/>
              </a:solidFill>
            </a:endParaRPr>
          </a:p>
        </p:txBody>
      </p:sp>
      <p:sp>
        <p:nvSpPr>
          <p:cNvPr id="9" name="Arc 8"/>
          <p:cNvSpPr/>
          <p:nvPr/>
        </p:nvSpPr>
        <p:spPr>
          <a:xfrm rot="14893897">
            <a:off x="7089775" y="896938"/>
            <a:ext cx="3640138" cy="5427662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607" name="TextBox 12"/>
          <p:cNvSpPr txBox="1">
            <a:spLocks noChangeArrowheads="1"/>
          </p:cNvSpPr>
          <p:nvPr/>
        </p:nvSpPr>
        <p:spPr bwMode="auto">
          <a:xfrm>
            <a:off x="6553200" y="3581400"/>
            <a:ext cx="152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(1,0)</a:t>
            </a:r>
          </a:p>
        </p:txBody>
      </p:sp>
      <p:sp>
        <p:nvSpPr>
          <p:cNvPr id="25608" name="TextBox 15"/>
          <p:cNvSpPr txBox="1">
            <a:spLocks noChangeArrowheads="1"/>
          </p:cNvSpPr>
          <p:nvPr/>
        </p:nvSpPr>
        <p:spPr bwMode="auto">
          <a:xfrm>
            <a:off x="6934200" y="14478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G</a:t>
            </a:r>
          </a:p>
        </p:txBody>
      </p:sp>
      <p:sp>
        <p:nvSpPr>
          <p:cNvPr id="25609" name="TextBox 16"/>
          <p:cNvSpPr txBox="1">
            <a:spLocks noChangeArrowheads="1"/>
          </p:cNvSpPr>
          <p:nvPr/>
        </p:nvSpPr>
        <p:spPr bwMode="auto">
          <a:xfrm>
            <a:off x="7162800" y="15240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f</a:t>
            </a:r>
          </a:p>
        </p:txBody>
      </p:sp>
    </p:spTree>
  </p:cSld>
  <p:clrMapOvr>
    <a:masterClrMapping/>
  </p:clrMapOvr>
  <p:transition advClick="0" advTm="6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578638">
            <a:off x="-286013" y="1680159"/>
            <a:ext cx="9631021" cy="1569660"/>
          </a:xfrm>
          <a:prstGeom prst="rect">
            <a:avLst/>
          </a:prstGeom>
          <a:ln/>
          <a:scene3d>
            <a:camera prst="isometricBottomDown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4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Teorema. semnul functiei logaritmice</a:t>
            </a:r>
            <a:endParaRPr lang="en-US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28600" y="228600"/>
            <a:ext cx="7162800" cy="3276600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o-RO" sz="2000" dirty="0" smtClean="0">
                <a:solidFill>
                  <a:schemeClr val="accent1"/>
                </a:solidFill>
              </a:rPr>
              <a:t> </a:t>
            </a:r>
            <a:r>
              <a:rPr lang="ro-RO" sz="2000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-semnul functiei logaritmice </a:t>
            </a:r>
            <a:r>
              <a:rPr lang="ro-RO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este important in rezolvarea unor inegalitati, inecuatii, precum si in determinarea domeniului de definitie al diferitelor functii.</a:t>
            </a:r>
            <a:endParaRPr lang="en-US" sz="20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ro-RO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en-US" sz="20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ro-RO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-fie functia logaritmica  </a:t>
            </a:r>
            <a:r>
              <a:rPr lang="en-US" sz="2000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:(0;+∞) → R ,</a:t>
            </a:r>
            <a:r>
              <a:rPr lang="en-US" sz="2000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sz="2000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ro-RO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(x)=log</a:t>
            </a:r>
            <a:r>
              <a:rPr lang="ro-RO" sz="2000" baseline="-25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ro-RO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,a&gt;0,a≠1;</a:t>
            </a:r>
            <a:endParaRPr lang="en-US" sz="20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ro-RO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-avem urmatoarele cazuri:</a:t>
            </a:r>
            <a:endParaRPr lang="en-US" sz="20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Content Placeholder 4" descr="untitledalb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r="11317" b="64619"/>
          <a:stretch>
            <a:fillRect/>
          </a:stretch>
        </p:blipFill>
        <p:spPr>
          <a:xfrm>
            <a:off x="990600" y="2971800"/>
            <a:ext cx="7863840" cy="2509883"/>
          </a:xfrm>
          <a:prstGeom prst="roundRect">
            <a:avLst>
              <a:gd name="adj" fmla="val 16667"/>
            </a:avLst>
          </a:prstGeom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28674" name="Content Placeholder 2"/>
          <p:cNvSpPr>
            <a:spLocks noGrp="1"/>
          </p:cNvSpPr>
          <p:nvPr>
            <p:ph sz="half" idx="2"/>
          </p:nvPr>
        </p:nvSpPr>
        <p:spPr>
          <a:xfrm>
            <a:off x="2819400" y="2667000"/>
            <a:ext cx="5562600" cy="4525963"/>
          </a:xfrm>
        </p:spPr>
        <p:txBody>
          <a:bodyPr/>
          <a:lstStyle/>
          <a:p>
            <a:r>
              <a:rPr lang="en-US" smtClean="0">
                <a:hlinkClick r:id="rId2"/>
              </a:rPr>
              <a:t>www.wikipedia.org</a:t>
            </a:r>
            <a:endParaRPr lang="en-US" smtClean="0"/>
          </a:p>
          <a:p>
            <a:r>
              <a:rPr lang="en-US" smtClean="0">
                <a:hlinkClick r:id="rId3"/>
              </a:rPr>
              <a:t>www.matematica.com.ro</a:t>
            </a:r>
            <a:endParaRPr lang="en-US" smtClean="0"/>
          </a:p>
          <a:p>
            <a:r>
              <a:rPr lang="en-US" smtClean="0">
                <a:hlinkClick r:id="rId4"/>
              </a:rPr>
              <a:t>www.referate.ro</a:t>
            </a:r>
            <a:endParaRPr lang="en-US" smtClean="0"/>
          </a:p>
          <a:p>
            <a:endParaRPr lang="en-US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4478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Bibliografie</a:t>
            </a:r>
            <a:r>
              <a:rPr lang="en-US" dirty="0" smtClean="0"/>
              <a:t>: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09600" y="2133600"/>
            <a:ext cx="7696200" cy="286232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numCol="3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just" fontAlgn="auto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just" fontAlgn="auto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Andrei </a:t>
            </a:r>
            <a:r>
              <a:rPr lang="en-US" sz="20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Dumea</a:t>
            </a:r>
            <a:r>
              <a:rPr lang="en-US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</a:p>
          <a:p>
            <a:pPr algn="just" fontAlgn="auto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Stefania</a:t>
            </a:r>
            <a:r>
              <a:rPr lang="en-US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n-US" sz="20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Jovrea</a:t>
            </a:r>
            <a:r>
              <a:rPr lang="en-US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just" fontAlgn="auto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Madalina</a:t>
            </a:r>
            <a:r>
              <a:rPr lang="en-US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en-US" sz="20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Sora</a:t>
            </a:r>
            <a:r>
              <a:rPr lang="en-US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just" fontAlgn="auto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Florin Cornea</a:t>
            </a:r>
          </a:p>
          <a:p>
            <a:pPr algn="just" fontAlgn="auto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Claudia </a:t>
            </a:r>
            <a:r>
              <a:rPr lang="en-US" sz="20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Hirtea</a:t>
            </a:r>
            <a:r>
              <a:rPr lang="en-US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just" fontAlgn="auto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Florina</a:t>
            </a:r>
            <a:r>
              <a:rPr lang="en-US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en-US" sz="20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Mihale</a:t>
            </a:r>
            <a:endParaRPr lang="en-US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just" fontAlgn="auto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Madalin</a:t>
            </a:r>
            <a:r>
              <a:rPr lang="en-US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n-US" sz="20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Costea</a:t>
            </a:r>
            <a:r>
              <a:rPr lang="en-US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       </a:t>
            </a:r>
            <a:endParaRPr lang="en-US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685800"/>
            <a:ext cx="42672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60000" endA="900" endPos="58000" dir="5400000" sy="-100000" algn="bl" rotWithShape="0"/>
                </a:effectLst>
                <a:latin typeface="+mn-lt"/>
                <a:cs typeface="+mn-cs"/>
              </a:rPr>
              <a:t>Echipa</a:t>
            </a:r>
            <a:r>
              <a:rPr lang="en-US" sz="36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60000" endA="900" endPos="58000" dir="5400000" sy="-100000" algn="bl" rotWithShape="0"/>
                </a:effectLst>
                <a:latin typeface="+mn-lt"/>
                <a:cs typeface="+mn-cs"/>
              </a:rPr>
              <a:t> de </a:t>
            </a:r>
            <a:r>
              <a:rPr lang="en-US" sz="36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60000" endA="900" endPos="58000" dir="5400000" sy="-100000" algn="bl" rotWithShape="0"/>
                </a:effectLst>
                <a:latin typeface="+mn-lt"/>
                <a:cs typeface="+mn-cs"/>
              </a:rPr>
              <a:t>proiect</a:t>
            </a:r>
            <a:r>
              <a:rPr lang="en-US" sz="36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60000" endA="900" endPos="58000" dir="5400000" sy="-100000" algn="bl" rotWithShape="0"/>
                </a:effectLst>
                <a:latin typeface="+mn-lt"/>
                <a:cs typeface="+mn-cs"/>
              </a:rPr>
              <a:t>:</a:t>
            </a:r>
            <a:endParaRPr lang="en-US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  <a:reflection blurRad="6350" stA="60000" endA="900" endPos="58000" dir="5400000" sy="-100000" algn="bl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Profesor</a:t>
            </a:r>
            <a:r>
              <a:rPr lang="en-US" dirty="0" smtClean="0"/>
              <a:t> </a:t>
            </a:r>
            <a:r>
              <a:rPr lang="en-US" dirty="0" err="1" smtClean="0"/>
              <a:t>coordonator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Carmen </a:t>
            </a:r>
            <a:r>
              <a:rPr lang="en-US" sz="40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Lezeu</a:t>
            </a:r>
            <a:endParaRPr lang="en-US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888" cy="457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746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4638"/>
            <a:ext cx="3975100" cy="914400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5" name="Content Placeholder 4" descr="f22 designs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27500" t="35000" r="30000" b="5000"/>
          <a:stretch>
            <a:fillRect/>
          </a:stretch>
        </p:blipFill>
        <p:spPr>
          <a:xfrm>
            <a:off x="1066800" y="3124200"/>
            <a:ext cx="2590800" cy="2743200"/>
          </a:xfrm>
          <a:prstGeom prst="roundRect">
            <a:avLst>
              <a:gd name="adj" fmla="val 16667"/>
            </a:avLst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/>
            <a:bevelB prst="softRound"/>
          </a:sp3d>
        </p:spPr>
      </p:pic>
      <p:sp>
        <p:nvSpPr>
          <p:cNvPr id="6" name="TextBox 5"/>
          <p:cNvSpPr txBox="1"/>
          <p:nvPr/>
        </p:nvSpPr>
        <p:spPr>
          <a:xfrm>
            <a:off x="533400" y="685800"/>
            <a:ext cx="8153400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Va</a:t>
            </a:r>
            <a:r>
              <a:rPr lang="en-US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 </a:t>
            </a:r>
            <a:r>
              <a:rPr lang="en-US" sz="2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multumim</a:t>
            </a:r>
            <a:r>
              <a:rPr lang="en-US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 </a:t>
            </a:r>
            <a:r>
              <a:rPr lang="en-US" sz="2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pentru</a:t>
            </a:r>
            <a:r>
              <a:rPr lang="en-US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 </a:t>
            </a:r>
            <a:r>
              <a:rPr lang="en-US" sz="2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vizionare</a:t>
            </a:r>
            <a:r>
              <a:rPr lang="en-US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, </a:t>
            </a:r>
            <a:r>
              <a:rPr lang="en-US" sz="2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speram</a:t>
            </a:r>
            <a:r>
              <a:rPr lang="en-US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 ca </a:t>
            </a:r>
            <a:r>
              <a:rPr lang="en-US" sz="2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ati</a:t>
            </a:r>
            <a:r>
              <a:rPr lang="en-US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 </a:t>
            </a:r>
            <a:r>
              <a:rPr lang="en-US" sz="2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inteles</a:t>
            </a:r>
            <a:r>
              <a:rPr lang="en-US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.</a:t>
            </a:r>
            <a:endParaRPr lang="en-US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0" y="2667000"/>
            <a:ext cx="4191000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Sfarsit</a:t>
            </a:r>
            <a:endParaRPr lang="en-US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matematic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2209800"/>
            <a:ext cx="557212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Am ales acest subiect pentru a incerca sa facem mai usoara intelegerea acestei functii(logaritmice)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noFill/>
          <a:ln/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600" dirty="0" err="1" smtClean="0">
                <a:solidFill>
                  <a:schemeClr val="tx2"/>
                </a:solidFill>
              </a:rPr>
              <a:t>Definitie</a:t>
            </a:r>
            <a:r>
              <a:rPr lang="en-US" sz="3600" dirty="0" smtClean="0">
                <a:solidFill>
                  <a:schemeClr val="tx2"/>
                </a:solidFill>
              </a:rPr>
              <a:t>: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124200" y="1481138"/>
            <a:ext cx="5562600" cy="4525962"/>
          </a:xfrm>
        </p:spPr>
        <p:txBody>
          <a:bodyPr/>
          <a:lstStyle/>
          <a:p>
            <a:r>
              <a:rPr lang="en-US" b="1" smtClean="0">
                <a:solidFill>
                  <a:schemeClr val="tx2"/>
                </a:solidFill>
              </a:rPr>
              <a:t>-</a:t>
            </a:r>
            <a:r>
              <a:rPr lang="en-US" smtClean="0">
                <a:solidFill>
                  <a:schemeClr val="tx2"/>
                </a:solidFill>
              </a:rPr>
              <a:t> fie a&gt;0 ; a≠1 ;</a:t>
            </a:r>
          </a:p>
          <a:p>
            <a:r>
              <a:rPr lang="en-US" smtClean="0">
                <a:solidFill>
                  <a:schemeClr val="tx2"/>
                </a:solidFill>
              </a:rPr>
              <a:t>- functia</a:t>
            </a:r>
            <a:r>
              <a:rPr lang="en-US" i="1" smtClean="0">
                <a:solidFill>
                  <a:schemeClr val="tx2"/>
                </a:solidFill>
              </a:rPr>
              <a:t>f</a:t>
            </a:r>
            <a:r>
              <a:rPr lang="en-US" smtClean="0">
                <a:solidFill>
                  <a:schemeClr val="tx2"/>
                </a:solidFill>
              </a:rPr>
              <a:t>:(0;+∞)</a:t>
            </a:r>
            <a:r>
              <a:rPr lang="en-US" b="1" smtClean="0">
                <a:solidFill>
                  <a:schemeClr val="tx2"/>
                </a:solidFill>
              </a:rPr>
              <a:t>→R</a:t>
            </a:r>
            <a:r>
              <a:rPr lang="en-US" smtClean="0">
                <a:solidFill>
                  <a:schemeClr val="tx2"/>
                </a:solidFill>
              </a:rPr>
              <a:t>,definita prin  </a:t>
            </a:r>
            <a:r>
              <a:rPr lang="en-US" i="1" smtClean="0">
                <a:solidFill>
                  <a:schemeClr val="tx2"/>
                </a:solidFill>
              </a:rPr>
              <a:t>f</a:t>
            </a:r>
            <a:r>
              <a:rPr lang="en-US" smtClean="0">
                <a:solidFill>
                  <a:schemeClr val="tx2"/>
                </a:solidFill>
              </a:rPr>
              <a:t>(x)=log</a:t>
            </a:r>
            <a:r>
              <a:rPr lang="ro-RO" baseline="-25000" smtClean="0">
                <a:solidFill>
                  <a:schemeClr val="tx2"/>
                </a:solidFill>
              </a:rPr>
              <a:t>a</a:t>
            </a:r>
            <a:r>
              <a:rPr lang="ro-RO" smtClean="0">
                <a:solidFill>
                  <a:schemeClr val="tx2"/>
                </a:solidFill>
              </a:rPr>
              <a:t>x </a:t>
            </a:r>
            <a:r>
              <a:rPr lang="ro-RO" b="1" smtClean="0">
                <a:solidFill>
                  <a:schemeClr val="tx2"/>
                </a:solidFill>
              </a:rPr>
              <a:t>se numeste  functia logaritmica de baza a </a:t>
            </a:r>
            <a:endParaRPr lang="en-US" b="1" smtClean="0">
              <a:solidFill>
                <a:schemeClr val="tx2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 advClick="0" advTm="9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u="dbl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Proprietatile functiei logaritmice: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6386" name="Text Placeholder 6"/>
          <p:cNvSpPr>
            <a:spLocks noGrp="1"/>
          </p:cNvSpPr>
          <p:nvPr>
            <p:ph type="body" idx="1"/>
          </p:nvPr>
        </p:nvSpPr>
        <p:spPr>
          <a:xfrm>
            <a:off x="0" y="5791200"/>
            <a:ext cx="9144000" cy="762000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>
          <a:xfrm>
            <a:off x="6477000" y="5791200"/>
            <a:ext cx="2209800" cy="381000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 3"/>
              <a:buNone/>
              <a:defRPr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>
          <a:xfrm>
            <a:off x="457200" y="1444625"/>
            <a:ext cx="2895600" cy="3941763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Proprietatea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 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Proprietatea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II :</a:t>
            </a:r>
            <a:endParaRPr lang="en-US" dirty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9" name="Content Placeholder 9"/>
          <p:cNvSpPr>
            <a:spLocks noGrp="1"/>
          </p:cNvSpPr>
          <p:nvPr>
            <p:ph sz="quarter" idx="4"/>
          </p:nvPr>
        </p:nvSpPr>
        <p:spPr>
          <a:xfrm>
            <a:off x="3124200" y="1444625"/>
            <a:ext cx="5562600" cy="3941763"/>
          </a:xfrm>
          <a:ln>
            <a:prstDash val="solid"/>
          </a:ln>
        </p:spPr>
        <p:txBody>
          <a:bodyPr/>
          <a:lstStyle/>
          <a:p>
            <a:pPr>
              <a:spcBef>
                <a:spcPct val="0"/>
              </a:spcBef>
              <a:buFont typeface="Wingdings 3" pitchFamily="18" charset="2"/>
              <a:buNone/>
            </a:pPr>
            <a:r>
              <a:rPr lang="ro-RO" smtClean="0">
                <a:solidFill>
                  <a:schemeClr val="accent1"/>
                </a:solidFill>
              </a:rPr>
              <a:t>-daca x=1 → </a:t>
            </a:r>
            <a:r>
              <a:rPr lang="ro-RO" i="1" smtClean="0">
                <a:solidFill>
                  <a:schemeClr val="accent1"/>
                </a:solidFill>
              </a:rPr>
              <a:t>f</a:t>
            </a:r>
            <a:r>
              <a:rPr lang="ro-RO" smtClean="0">
                <a:solidFill>
                  <a:schemeClr val="accent1"/>
                </a:solidFill>
              </a:rPr>
              <a:t>(1)=log</a:t>
            </a:r>
            <a:r>
              <a:rPr lang="ro-RO" baseline="-25000" smtClean="0">
                <a:solidFill>
                  <a:schemeClr val="accent1"/>
                </a:solidFill>
              </a:rPr>
              <a:t> a</a:t>
            </a:r>
            <a:r>
              <a:rPr lang="ro-RO" smtClean="0">
                <a:solidFill>
                  <a:schemeClr val="accent1"/>
                </a:solidFill>
              </a:rPr>
              <a:t>1=0 → </a:t>
            </a:r>
            <a:r>
              <a:rPr lang="ro-RO" i="1" smtClean="0">
                <a:solidFill>
                  <a:schemeClr val="accent1"/>
                </a:solidFill>
              </a:rPr>
              <a:t>graficul</a:t>
            </a:r>
            <a:r>
              <a:rPr lang="ro-RO" smtClean="0">
                <a:solidFill>
                  <a:schemeClr val="accent1"/>
                </a:solidFill>
              </a:rPr>
              <a:t> </a:t>
            </a:r>
            <a:r>
              <a:rPr lang="ro-RO" i="1" smtClean="0">
                <a:solidFill>
                  <a:schemeClr val="accent1"/>
                </a:solidFill>
              </a:rPr>
              <a:t>functiei logaritmica</a:t>
            </a:r>
            <a:r>
              <a:rPr lang="ro-RO" smtClean="0">
                <a:solidFill>
                  <a:schemeClr val="accent1"/>
                </a:solidFill>
              </a:rPr>
              <a:t> contine punctul (1;0).</a:t>
            </a:r>
            <a:endParaRPr lang="en-US" smtClean="0">
              <a:solidFill>
                <a:schemeClr val="accent1"/>
              </a:solidFill>
            </a:endParaRPr>
          </a:p>
          <a:p>
            <a:pPr>
              <a:spcBef>
                <a:spcPct val="0"/>
              </a:spcBef>
              <a:buFont typeface="Wingdings 3" pitchFamily="18" charset="2"/>
              <a:buNone/>
            </a:pPr>
            <a:endParaRPr lang="en-US" smtClean="0">
              <a:solidFill>
                <a:schemeClr val="accent1"/>
              </a:solidFill>
            </a:endParaRPr>
          </a:p>
          <a:p>
            <a:pPr>
              <a:spcBef>
                <a:spcPct val="0"/>
              </a:spcBef>
              <a:buFont typeface="Wingdings 3" pitchFamily="18" charset="2"/>
              <a:buNone/>
            </a:pPr>
            <a:r>
              <a:rPr lang="ro-RO" smtClean="0">
                <a:solidFill>
                  <a:schemeClr val="accent1"/>
                </a:solidFill>
              </a:rPr>
              <a:t>-functia logaritmica este </a:t>
            </a:r>
            <a:r>
              <a:rPr lang="ro-RO" i="1" u="sng" smtClean="0">
                <a:solidFill>
                  <a:schemeClr val="accent1"/>
                </a:solidFill>
              </a:rPr>
              <a:t>monotona</a:t>
            </a:r>
            <a:r>
              <a:rPr lang="ro-RO" smtClean="0">
                <a:solidFill>
                  <a:schemeClr val="accent1"/>
                </a:solidFill>
              </a:rPr>
              <a:t>,mai exact:</a:t>
            </a:r>
            <a:endParaRPr lang="en-US" smtClean="0">
              <a:solidFill>
                <a:schemeClr val="accent1"/>
              </a:solidFill>
            </a:endParaRPr>
          </a:p>
          <a:p>
            <a:pPr>
              <a:spcBef>
                <a:spcPct val="0"/>
              </a:spcBef>
              <a:buFont typeface="Wingdings 3" pitchFamily="18" charset="2"/>
              <a:buNone/>
            </a:pPr>
            <a:r>
              <a:rPr lang="ro-RO" smtClean="0">
                <a:solidFill>
                  <a:schemeClr val="accent1"/>
                </a:solidFill>
              </a:rPr>
              <a:t>1. daca </a:t>
            </a:r>
            <a:r>
              <a:rPr lang="ro-RO" b="1" smtClean="0">
                <a:solidFill>
                  <a:schemeClr val="accent1"/>
                </a:solidFill>
              </a:rPr>
              <a:t>a&gt;1</a:t>
            </a:r>
            <a:r>
              <a:rPr lang="ro-RO" smtClean="0">
                <a:solidFill>
                  <a:schemeClr val="accent1"/>
                </a:solidFill>
              </a:rPr>
              <a:t>, functia logaritmica este </a:t>
            </a:r>
            <a:r>
              <a:rPr lang="ro-RO" u="sng" smtClean="0">
                <a:solidFill>
                  <a:schemeClr val="accent1"/>
                </a:solidFill>
              </a:rPr>
              <a:t>strict crescatoare</a:t>
            </a:r>
            <a:r>
              <a:rPr lang="ro-RO" smtClean="0">
                <a:solidFill>
                  <a:schemeClr val="accent1"/>
                </a:solidFill>
              </a:rPr>
              <a:t>;</a:t>
            </a:r>
            <a:endParaRPr lang="en-US" smtClean="0">
              <a:solidFill>
                <a:schemeClr val="accent1"/>
              </a:solidFill>
            </a:endParaRPr>
          </a:p>
          <a:p>
            <a:pPr>
              <a:spcBef>
                <a:spcPct val="0"/>
              </a:spcBef>
              <a:buFont typeface="Wingdings 3" pitchFamily="18" charset="2"/>
              <a:buNone/>
            </a:pPr>
            <a:r>
              <a:rPr lang="ro-RO" smtClean="0">
                <a:solidFill>
                  <a:schemeClr val="accent1"/>
                </a:solidFill>
              </a:rPr>
              <a:t>2. daca </a:t>
            </a:r>
            <a:r>
              <a:rPr lang="ro-RO" b="1" smtClean="0">
                <a:solidFill>
                  <a:schemeClr val="accent1"/>
                </a:solidFill>
              </a:rPr>
              <a:t>0&lt;a&lt;1</a:t>
            </a:r>
            <a:r>
              <a:rPr lang="ro-RO" smtClean="0">
                <a:solidFill>
                  <a:schemeClr val="accent1"/>
                </a:solidFill>
              </a:rPr>
              <a:t>, functia logaritmica este </a:t>
            </a:r>
            <a:r>
              <a:rPr lang="ro-RO" u="sng" smtClean="0">
                <a:solidFill>
                  <a:schemeClr val="accent1"/>
                </a:solidFill>
              </a:rPr>
              <a:t>strict descrescatoare</a:t>
            </a:r>
            <a:r>
              <a:rPr lang="ro-RO" smtClean="0">
                <a:solidFill>
                  <a:schemeClr val="accent1"/>
                </a:solidFill>
              </a:rPr>
              <a:t>; </a:t>
            </a:r>
            <a:endParaRPr lang="en-US" smtClean="0">
              <a:solidFill>
                <a:schemeClr val="accent1"/>
              </a:solidFill>
            </a:endParaRPr>
          </a:p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  <p:transition spd="slow" advClick="0" advTm="14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4038600" cy="5473700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Proprietatea</a:t>
            </a: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III:</a:t>
            </a:r>
            <a:endParaRPr lang="en-US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0" name="Content Placeholder 10"/>
          <p:cNvSpPr>
            <a:spLocks noGrp="1"/>
          </p:cNvSpPr>
          <p:nvPr>
            <p:ph sz="half" idx="2"/>
          </p:nvPr>
        </p:nvSpPr>
        <p:spPr>
          <a:xfrm>
            <a:off x="3505200" y="533400"/>
            <a:ext cx="5486400" cy="57150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-</a:t>
            </a:r>
            <a:r>
              <a:rPr lang="ro-RO" sz="2400" smtClean="0">
                <a:solidFill>
                  <a:schemeClr val="tx2"/>
                </a:solidFill>
              </a:rPr>
              <a:t>monotonia functiei logaritmice este folosita la rezolvarea inecuatiilor,inegalitatilor logaritmice:</a:t>
            </a:r>
            <a:endParaRPr lang="en-US" sz="2400" smtClean="0">
              <a:solidFill>
                <a:schemeClr val="tx2"/>
              </a:solidFill>
            </a:endParaRPr>
          </a:p>
          <a:p>
            <a:pPr>
              <a:buFont typeface="Wingdings 3" pitchFamily="18" charset="2"/>
              <a:buNone/>
            </a:pPr>
            <a:endParaRPr lang="en-US" sz="2400" b="1" smtClean="0">
              <a:solidFill>
                <a:schemeClr val="tx2"/>
              </a:solidFill>
            </a:endParaRPr>
          </a:p>
          <a:p>
            <a:pPr>
              <a:buFont typeface="Wingdings 3" pitchFamily="18" charset="2"/>
              <a:buNone/>
            </a:pPr>
            <a:r>
              <a:rPr lang="ro-RO" sz="2400" b="1" smtClean="0">
                <a:solidFill>
                  <a:schemeClr val="tx2"/>
                </a:solidFill>
              </a:rPr>
              <a:t>1. </a:t>
            </a:r>
            <a:r>
              <a:rPr lang="en-US" sz="2400" b="1" smtClean="0">
                <a:solidFill>
                  <a:schemeClr val="tx2"/>
                </a:solidFill>
              </a:rPr>
              <a:t>   </a:t>
            </a:r>
            <a:r>
              <a:rPr lang="ro-RO" sz="2400" b="1" smtClean="0">
                <a:solidFill>
                  <a:schemeClr val="tx2"/>
                </a:solidFill>
              </a:rPr>
              <a:t>pentru a&gt;1, avem log</a:t>
            </a:r>
            <a:r>
              <a:rPr lang="ro-RO" sz="2400" baseline="-25000" smtClean="0">
                <a:solidFill>
                  <a:schemeClr val="tx2"/>
                </a:solidFill>
              </a:rPr>
              <a:t> </a:t>
            </a:r>
            <a:r>
              <a:rPr lang="ro-RO" sz="2400" b="1" baseline="-25000" smtClean="0">
                <a:solidFill>
                  <a:schemeClr val="tx2"/>
                </a:solidFill>
              </a:rPr>
              <a:t>a</a:t>
            </a:r>
            <a:r>
              <a:rPr lang="ro-RO" sz="2400" smtClean="0">
                <a:solidFill>
                  <a:schemeClr val="tx2"/>
                </a:solidFill>
              </a:rPr>
              <a:t> </a:t>
            </a:r>
            <a:r>
              <a:rPr lang="ro-RO" sz="2400" b="1" smtClean="0">
                <a:solidFill>
                  <a:schemeClr val="tx2"/>
                </a:solidFill>
              </a:rPr>
              <a:t>x</a:t>
            </a:r>
            <a:r>
              <a:rPr lang="ro-RO" sz="2400" b="1" baseline="-25000" smtClean="0">
                <a:solidFill>
                  <a:schemeClr val="tx2"/>
                </a:solidFill>
              </a:rPr>
              <a:t>1 </a:t>
            </a:r>
            <a:r>
              <a:rPr lang="ro-RO" sz="2400" b="1" smtClean="0">
                <a:solidFill>
                  <a:schemeClr val="tx2"/>
                </a:solidFill>
              </a:rPr>
              <a:t>&lt; log</a:t>
            </a:r>
            <a:r>
              <a:rPr lang="ro-RO" sz="2400" b="1" baseline="-25000" smtClean="0">
                <a:solidFill>
                  <a:schemeClr val="tx2"/>
                </a:solidFill>
              </a:rPr>
              <a:t> a</a:t>
            </a:r>
            <a:r>
              <a:rPr lang="ro-RO" sz="2400" smtClean="0">
                <a:solidFill>
                  <a:schemeClr val="tx2"/>
                </a:solidFill>
              </a:rPr>
              <a:t> </a:t>
            </a:r>
            <a:r>
              <a:rPr lang="ro-RO" sz="2400" b="1" smtClean="0">
                <a:solidFill>
                  <a:schemeClr val="tx2"/>
                </a:solidFill>
              </a:rPr>
              <a:t>x</a:t>
            </a:r>
            <a:r>
              <a:rPr lang="ro-RO" sz="2400" b="1" baseline="-25000" smtClean="0">
                <a:solidFill>
                  <a:schemeClr val="tx2"/>
                </a:solidFill>
              </a:rPr>
              <a:t>2  </a:t>
            </a:r>
            <a:r>
              <a:rPr lang="ro-RO" sz="2400" b="1" smtClean="0">
                <a:solidFill>
                  <a:schemeClr val="tx2"/>
                </a:solidFill>
              </a:rPr>
              <a:t>↔ x</a:t>
            </a:r>
            <a:r>
              <a:rPr lang="ro-RO" sz="2400" b="1" baseline="-25000" smtClean="0">
                <a:solidFill>
                  <a:schemeClr val="tx2"/>
                </a:solidFill>
              </a:rPr>
              <a:t>1 </a:t>
            </a:r>
            <a:r>
              <a:rPr lang="ro-RO" sz="2400" b="1" smtClean="0">
                <a:solidFill>
                  <a:schemeClr val="tx2"/>
                </a:solidFill>
              </a:rPr>
              <a:t>&lt; x</a:t>
            </a:r>
            <a:r>
              <a:rPr lang="ro-RO" sz="2400" b="1" baseline="-25000" smtClean="0">
                <a:solidFill>
                  <a:schemeClr val="tx2"/>
                </a:solidFill>
              </a:rPr>
              <a:t>2 </a:t>
            </a:r>
            <a:r>
              <a:rPr lang="ro-RO" sz="2400" b="1" smtClean="0">
                <a:solidFill>
                  <a:schemeClr val="tx2"/>
                </a:solidFill>
              </a:rPr>
              <a:t>;</a:t>
            </a:r>
            <a:endParaRPr lang="en-US" sz="2400" smtClean="0">
              <a:solidFill>
                <a:schemeClr val="tx2"/>
              </a:solidFill>
            </a:endParaRPr>
          </a:p>
          <a:p>
            <a:pPr>
              <a:buFont typeface="Wingdings 3" pitchFamily="18" charset="2"/>
              <a:buNone/>
            </a:pPr>
            <a:endParaRPr lang="en-US" sz="2400" b="1" smtClean="0">
              <a:solidFill>
                <a:schemeClr val="tx2"/>
              </a:solidFill>
            </a:endParaRPr>
          </a:p>
          <a:p>
            <a:pPr>
              <a:buFont typeface="Wingdings 3" pitchFamily="18" charset="2"/>
              <a:buNone/>
            </a:pPr>
            <a:r>
              <a:rPr lang="ro-RO" sz="2400" b="1" smtClean="0">
                <a:solidFill>
                  <a:schemeClr val="tx2"/>
                </a:solidFill>
              </a:rPr>
              <a:t>2. </a:t>
            </a:r>
            <a:r>
              <a:rPr lang="en-US" sz="2400" b="1" smtClean="0">
                <a:solidFill>
                  <a:schemeClr val="tx2"/>
                </a:solidFill>
              </a:rPr>
              <a:t>   </a:t>
            </a:r>
            <a:r>
              <a:rPr lang="ro-RO" sz="2400" b="1" smtClean="0">
                <a:solidFill>
                  <a:schemeClr val="tx2"/>
                </a:solidFill>
              </a:rPr>
              <a:t>pentru 0&lt;a&lt;1, avem log</a:t>
            </a:r>
            <a:r>
              <a:rPr lang="ro-RO" sz="2400" baseline="-25000" smtClean="0">
                <a:solidFill>
                  <a:schemeClr val="tx2"/>
                </a:solidFill>
              </a:rPr>
              <a:t> </a:t>
            </a:r>
            <a:r>
              <a:rPr lang="ro-RO" sz="2400" b="1" baseline="-25000" smtClean="0">
                <a:solidFill>
                  <a:schemeClr val="tx2"/>
                </a:solidFill>
              </a:rPr>
              <a:t>a</a:t>
            </a:r>
            <a:r>
              <a:rPr lang="ro-RO" sz="2400" smtClean="0">
                <a:solidFill>
                  <a:schemeClr val="tx2"/>
                </a:solidFill>
              </a:rPr>
              <a:t> </a:t>
            </a:r>
            <a:r>
              <a:rPr lang="ro-RO" sz="2400" b="1" smtClean="0">
                <a:solidFill>
                  <a:schemeClr val="tx2"/>
                </a:solidFill>
              </a:rPr>
              <a:t>x</a:t>
            </a:r>
            <a:r>
              <a:rPr lang="ro-RO" sz="2400" b="1" baseline="-25000" smtClean="0">
                <a:solidFill>
                  <a:schemeClr val="tx2"/>
                </a:solidFill>
              </a:rPr>
              <a:t>1 </a:t>
            </a:r>
            <a:r>
              <a:rPr lang="ro-RO" sz="2400" b="1" smtClean="0">
                <a:solidFill>
                  <a:schemeClr val="tx2"/>
                </a:solidFill>
              </a:rPr>
              <a:t>&lt; log</a:t>
            </a:r>
            <a:r>
              <a:rPr lang="ro-RO" sz="2400" b="1" baseline="-25000" smtClean="0">
                <a:solidFill>
                  <a:schemeClr val="tx2"/>
                </a:solidFill>
              </a:rPr>
              <a:t> a</a:t>
            </a:r>
            <a:r>
              <a:rPr lang="ro-RO" sz="2400" smtClean="0">
                <a:solidFill>
                  <a:schemeClr val="tx2"/>
                </a:solidFill>
              </a:rPr>
              <a:t> </a:t>
            </a:r>
            <a:r>
              <a:rPr lang="ro-RO" sz="2400" b="1" smtClean="0">
                <a:solidFill>
                  <a:schemeClr val="tx2"/>
                </a:solidFill>
              </a:rPr>
              <a:t>x</a:t>
            </a:r>
            <a:r>
              <a:rPr lang="ro-RO" sz="2400" b="1" baseline="-25000" smtClean="0">
                <a:solidFill>
                  <a:schemeClr val="tx2"/>
                </a:solidFill>
              </a:rPr>
              <a:t>2  </a:t>
            </a:r>
            <a:r>
              <a:rPr lang="ro-RO" sz="2400" b="1" smtClean="0">
                <a:solidFill>
                  <a:schemeClr val="tx2"/>
                </a:solidFill>
              </a:rPr>
              <a:t>↔ x</a:t>
            </a:r>
            <a:r>
              <a:rPr lang="ro-RO" sz="2400" b="1" baseline="-25000" smtClean="0">
                <a:solidFill>
                  <a:schemeClr val="tx2"/>
                </a:solidFill>
              </a:rPr>
              <a:t>2 </a:t>
            </a:r>
            <a:r>
              <a:rPr lang="ro-RO" sz="2400" b="1" smtClean="0">
                <a:solidFill>
                  <a:schemeClr val="tx2"/>
                </a:solidFill>
              </a:rPr>
              <a:t>&gt; x</a:t>
            </a:r>
            <a:r>
              <a:rPr lang="ro-RO" sz="2400" b="1" baseline="-25000" smtClean="0">
                <a:solidFill>
                  <a:schemeClr val="tx2"/>
                </a:solidFill>
              </a:rPr>
              <a:t>1 </a:t>
            </a:r>
            <a:r>
              <a:rPr lang="ro-RO" sz="2400" b="1" smtClean="0">
                <a:solidFill>
                  <a:schemeClr val="tx2"/>
                </a:solidFill>
              </a:rPr>
              <a:t>;</a:t>
            </a:r>
            <a:endParaRPr lang="en-US" sz="2400" smtClean="0">
              <a:solidFill>
                <a:schemeClr val="tx2"/>
              </a:solidFill>
            </a:endParaRPr>
          </a:p>
          <a:p>
            <a:pPr>
              <a:buFont typeface="Wingdings 3" pitchFamily="18" charset="2"/>
              <a:buNone/>
            </a:pPr>
            <a:endParaRPr lang="en-US" sz="2400" smtClean="0">
              <a:solidFill>
                <a:schemeClr val="tx2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 flipV="1">
            <a:off x="1905000" y="152400"/>
            <a:ext cx="6781800" cy="122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 spd="slow" advClick="0" advTm="9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0" y="273050"/>
            <a:ext cx="2590800" cy="717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434" name="Text Placeholder 5"/>
          <p:cNvSpPr>
            <a:spLocks noGrp="1"/>
          </p:cNvSpPr>
          <p:nvPr>
            <p:ph type="body" idx="1"/>
          </p:nvPr>
        </p:nvSpPr>
        <p:spPr>
          <a:xfrm>
            <a:off x="-228600" y="5410200"/>
            <a:ext cx="9601200" cy="762000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18435" name="Text Placeholder 7"/>
          <p:cNvSpPr>
            <a:spLocks noGrp="1"/>
          </p:cNvSpPr>
          <p:nvPr>
            <p:ph type="body" sz="half" idx="3"/>
          </p:nvPr>
        </p:nvSpPr>
        <p:spPr>
          <a:xfrm>
            <a:off x="4645025" y="5410200"/>
            <a:ext cx="4041775" cy="762000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>
          <a:xfrm>
            <a:off x="457200" y="228600"/>
            <a:ext cx="4040188" cy="5157788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Proprietatea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IV: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Proprietatea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V: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37" name="Content Placeholder 8"/>
          <p:cNvSpPr>
            <a:spLocks noGrp="1"/>
          </p:cNvSpPr>
          <p:nvPr>
            <p:ph sz="quarter" idx="4"/>
          </p:nvPr>
        </p:nvSpPr>
        <p:spPr>
          <a:xfrm>
            <a:off x="3276600" y="0"/>
            <a:ext cx="5410200" cy="5638800"/>
          </a:xfrm>
          <a:ln>
            <a:prstDash val="solid"/>
          </a:ln>
        </p:spPr>
        <p:txBody>
          <a:bodyPr/>
          <a:lstStyle/>
          <a:p>
            <a:pPr>
              <a:spcBef>
                <a:spcPct val="0"/>
              </a:spcBef>
              <a:buFont typeface="Wingdings 3" pitchFamily="18" charset="2"/>
              <a:buNone/>
            </a:pPr>
            <a:endParaRPr lang="en-US" b="1" smtClean="0"/>
          </a:p>
          <a:p>
            <a:pPr>
              <a:spcBef>
                <a:spcPct val="0"/>
              </a:spcBef>
              <a:buFont typeface="Wingdings 3" pitchFamily="18" charset="2"/>
              <a:buNone/>
            </a:pPr>
            <a:r>
              <a:rPr lang="ro-RO" sz="2000" smtClean="0">
                <a:solidFill>
                  <a:schemeClr val="accent1"/>
                </a:solidFill>
              </a:rPr>
              <a:t>-functia logaritmica este:</a:t>
            </a:r>
            <a:endParaRPr lang="en-US" sz="2000" smtClean="0">
              <a:solidFill>
                <a:schemeClr val="accent1"/>
              </a:solidFill>
            </a:endParaRPr>
          </a:p>
          <a:p>
            <a:pPr>
              <a:spcBef>
                <a:spcPct val="0"/>
              </a:spcBef>
              <a:buFont typeface="Wingdings 3" pitchFamily="18" charset="2"/>
              <a:buNone/>
            </a:pPr>
            <a:r>
              <a:rPr lang="ro-RO" sz="2000" smtClean="0">
                <a:solidFill>
                  <a:schemeClr val="accent1"/>
                </a:solidFill>
              </a:rPr>
              <a:t>	</a:t>
            </a:r>
            <a:endParaRPr lang="en-US" sz="2000" smtClean="0">
              <a:solidFill>
                <a:schemeClr val="accent1"/>
              </a:solidFill>
            </a:endParaRPr>
          </a:p>
          <a:p>
            <a:pPr>
              <a:spcBef>
                <a:spcPct val="0"/>
              </a:spcBef>
              <a:buFont typeface="Wingdings 3" pitchFamily="18" charset="2"/>
              <a:buNone/>
            </a:pPr>
            <a:r>
              <a:rPr lang="ro-RO" sz="2000" smtClean="0">
                <a:solidFill>
                  <a:schemeClr val="accent1"/>
                </a:solidFill>
              </a:rPr>
              <a:t>1. </a:t>
            </a:r>
            <a:r>
              <a:rPr lang="ro-RO" sz="2000" u="sng" smtClean="0">
                <a:solidFill>
                  <a:schemeClr val="accent1"/>
                </a:solidFill>
              </a:rPr>
              <a:t>concava</a:t>
            </a:r>
            <a:r>
              <a:rPr lang="ro-RO" sz="2000" smtClean="0">
                <a:solidFill>
                  <a:schemeClr val="accent1"/>
                </a:solidFill>
              </a:rPr>
              <a:t>,nu tine apa,daca a&gt;1;</a:t>
            </a:r>
            <a:endParaRPr lang="en-US" sz="2000" smtClean="0">
              <a:solidFill>
                <a:schemeClr val="accent1"/>
              </a:solidFill>
            </a:endParaRPr>
          </a:p>
          <a:p>
            <a:pPr>
              <a:spcBef>
                <a:spcPct val="0"/>
              </a:spcBef>
              <a:buFont typeface="Wingdings 3" pitchFamily="18" charset="2"/>
              <a:buNone/>
            </a:pPr>
            <a:r>
              <a:rPr lang="ro-RO" sz="2000" smtClean="0">
                <a:solidFill>
                  <a:schemeClr val="accent1"/>
                </a:solidFill>
              </a:rPr>
              <a:t>2. </a:t>
            </a:r>
            <a:r>
              <a:rPr lang="ro-RO" sz="2000" u="sng" smtClean="0">
                <a:solidFill>
                  <a:schemeClr val="accent1"/>
                </a:solidFill>
              </a:rPr>
              <a:t>convexa</a:t>
            </a:r>
            <a:r>
              <a:rPr lang="ro-RO" sz="2000" smtClean="0">
                <a:solidFill>
                  <a:schemeClr val="accent1"/>
                </a:solidFill>
              </a:rPr>
              <a:t>,tine apa, daca 0&lt;a&lt;1;</a:t>
            </a:r>
            <a:endParaRPr lang="en-US" sz="2000" smtClean="0">
              <a:solidFill>
                <a:schemeClr val="accent1"/>
              </a:solidFill>
            </a:endParaRPr>
          </a:p>
          <a:p>
            <a:pPr>
              <a:spcBef>
                <a:spcPct val="0"/>
              </a:spcBef>
              <a:buFont typeface="Wingdings 3" pitchFamily="18" charset="2"/>
              <a:buNone/>
            </a:pPr>
            <a:r>
              <a:rPr lang="ro-RO" sz="2000" smtClean="0">
                <a:solidFill>
                  <a:schemeClr val="accent1"/>
                </a:solidFill>
              </a:rPr>
              <a:t>		</a:t>
            </a:r>
            <a:endParaRPr lang="en-US" sz="2000" smtClean="0">
              <a:solidFill>
                <a:schemeClr val="accent1"/>
              </a:solidFill>
            </a:endParaRPr>
          </a:p>
          <a:p>
            <a:pPr>
              <a:spcBef>
                <a:spcPct val="0"/>
              </a:spcBef>
              <a:buFont typeface="Wingdings 3" pitchFamily="18" charset="2"/>
              <a:buNone/>
            </a:pPr>
            <a:r>
              <a:rPr lang="ro-RO" sz="2000" smtClean="0">
                <a:solidFill>
                  <a:schemeClr val="accent1"/>
                </a:solidFill>
              </a:rPr>
              <a:t>-pe graficul ei </a:t>
            </a:r>
            <a:r>
              <a:rPr lang="ro-RO" sz="2000" u="sng" smtClean="0">
                <a:solidFill>
                  <a:schemeClr val="accent1"/>
                </a:solidFill>
              </a:rPr>
              <a:t>nu exista</a:t>
            </a:r>
            <a:r>
              <a:rPr lang="ro-RO" sz="2000" smtClean="0">
                <a:solidFill>
                  <a:schemeClr val="accent1"/>
                </a:solidFill>
              </a:rPr>
              <a:t> 3 puncte coliniare.</a:t>
            </a:r>
            <a:endParaRPr lang="en-US" sz="2000" smtClean="0">
              <a:solidFill>
                <a:schemeClr val="accent1"/>
              </a:solidFill>
            </a:endParaRPr>
          </a:p>
          <a:p>
            <a:pPr>
              <a:spcBef>
                <a:spcPct val="0"/>
              </a:spcBef>
            </a:pPr>
            <a:endParaRPr lang="en-US" sz="2000" smtClean="0"/>
          </a:p>
          <a:p>
            <a:pPr>
              <a:spcBef>
                <a:spcPct val="0"/>
              </a:spcBef>
              <a:buFont typeface="Wingdings 3" pitchFamily="18" charset="2"/>
              <a:buNone/>
            </a:pPr>
            <a:endParaRPr lang="en-US" sz="2000" smtClean="0">
              <a:solidFill>
                <a:schemeClr val="accent1"/>
              </a:solidFill>
            </a:endParaRPr>
          </a:p>
          <a:p>
            <a:pPr>
              <a:spcBef>
                <a:spcPct val="0"/>
              </a:spcBef>
              <a:buFont typeface="Wingdings 3" pitchFamily="18" charset="2"/>
              <a:buNone/>
            </a:pPr>
            <a:r>
              <a:rPr lang="ro-RO" sz="2000" smtClean="0">
                <a:solidFill>
                  <a:schemeClr val="accent1"/>
                </a:solidFill>
              </a:rPr>
              <a:t>-functia logaritmica este </a:t>
            </a:r>
            <a:r>
              <a:rPr lang="ro-RO" sz="2000" u="sng" smtClean="0">
                <a:solidFill>
                  <a:schemeClr val="accent1"/>
                </a:solidFill>
              </a:rPr>
              <a:t>bijectiva</a:t>
            </a:r>
            <a:r>
              <a:rPr lang="ro-RO" sz="2000" smtClean="0">
                <a:solidFill>
                  <a:schemeClr val="accent1"/>
                </a:solidFill>
              </a:rPr>
              <a:t>,adica </a:t>
            </a:r>
            <a:r>
              <a:rPr lang="ro-RO" sz="2000" u="sng" smtClean="0">
                <a:solidFill>
                  <a:schemeClr val="accent1"/>
                </a:solidFill>
              </a:rPr>
              <a:t>injectiva </a:t>
            </a:r>
            <a:r>
              <a:rPr lang="ro-RO" sz="2000" smtClean="0">
                <a:solidFill>
                  <a:schemeClr val="accent1"/>
                </a:solidFill>
              </a:rPr>
              <a:t>si</a:t>
            </a:r>
            <a:r>
              <a:rPr lang="ro-RO" sz="2000" u="sng" smtClean="0">
                <a:solidFill>
                  <a:schemeClr val="accent1"/>
                </a:solidFill>
              </a:rPr>
              <a:t> surjectiva</a:t>
            </a:r>
            <a:r>
              <a:rPr lang="ro-RO" sz="2000" smtClean="0">
                <a:solidFill>
                  <a:schemeClr val="accent1"/>
                </a:solidFill>
              </a:rPr>
              <a:t>;</a:t>
            </a:r>
            <a:endParaRPr lang="en-US" sz="2000" smtClean="0">
              <a:solidFill>
                <a:schemeClr val="accent1"/>
              </a:solidFill>
            </a:endParaRPr>
          </a:p>
          <a:p>
            <a:pPr>
              <a:spcBef>
                <a:spcPct val="0"/>
              </a:spcBef>
              <a:buFont typeface="Wingdings 3" pitchFamily="18" charset="2"/>
              <a:buNone/>
            </a:pPr>
            <a:r>
              <a:rPr lang="ro-RO" sz="2000" smtClean="0">
                <a:solidFill>
                  <a:schemeClr val="accent1"/>
                </a:solidFill>
              </a:rPr>
              <a:t>-din faptul ca functia logaritmica este bijectiva → echivalenta: log</a:t>
            </a:r>
            <a:r>
              <a:rPr lang="ro-RO" sz="2000" baseline="-25000" smtClean="0">
                <a:solidFill>
                  <a:schemeClr val="accent1"/>
                </a:solidFill>
              </a:rPr>
              <a:t>a</a:t>
            </a:r>
            <a:r>
              <a:rPr lang="ro-RO" sz="2000" smtClean="0">
                <a:solidFill>
                  <a:schemeClr val="accent1"/>
                </a:solidFill>
              </a:rPr>
              <a:t>x=log</a:t>
            </a:r>
            <a:r>
              <a:rPr lang="ro-RO" sz="2000" baseline="-25000" smtClean="0">
                <a:solidFill>
                  <a:schemeClr val="accent1"/>
                </a:solidFill>
              </a:rPr>
              <a:t>a</a:t>
            </a:r>
            <a:r>
              <a:rPr lang="ro-RO" sz="2000" smtClean="0">
                <a:solidFill>
                  <a:schemeClr val="accent1"/>
                </a:solidFill>
              </a:rPr>
              <a:t>y ↔ x=y .</a:t>
            </a:r>
            <a:endParaRPr lang="en-US" sz="200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slow" advClick="0" advTm="20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err="1" smtClean="0">
                <a:solidFill>
                  <a:schemeClr val="tx2"/>
                </a:solidFill>
              </a:rPr>
              <a:t>Proprietatea</a:t>
            </a:r>
            <a:r>
              <a:rPr lang="en-US" dirty="0" smtClean="0">
                <a:solidFill>
                  <a:schemeClr val="tx2"/>
                </a:solidFill>
              </a:rPr>
              <a:t> VI: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3581400" y="1481138"/>
            <a:ext cx="5105400" cy="4995862"/>
          </a:xfrm>
        </p:spPr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o-RO" dirty="0" smtClean="0">
                <a:solidFill>
                  <a:schemeClr val="tx2"/>
                </a:solidFill>
              </a:rPr>
              <a:t>-functia logaritmica </a:t>
            </a:r>
            <a:r>
              <a:rPr lang="ro-RO" u="sng" dirty="0" smtClean="0">
                <a:solidFill>
                  <a:schemeClr val="tx2"/>
                </a:solidFill>
              </a:rPr>
              <a:t>este</a:t>
            </a:r>
            <a:r>
              <a:rPr lang="ro-RO" dirty="0" smtClean="0">
                <a:solidFill>
                  <a:schemeClr val="tx2"/>
                </a:solidFill>
              </a:rPr>
              <a:t> inversabila(orice functie bijectiva este inversabila),iar functia inversa este functia exponentiala avand acceasi baza, a ,astfel daca:</a:t>
            </a:r>
            <a:endParaRPr lang="en-US" dirty="0" smtClean="0">
              <a:solidFill>
                <a:schemeClr val="tx2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o-RO" i="1" dirty="0" smtClean="0">
                <a:solidFill>
                  <a:schemeClr val="tx2"/>
                </a:solidFill>
              </a:rPr>
              <a:t>f:</a:t>
            </a:r>
            <a:r>
              <a:rPr lang="ro-RO" dirty="0" smtClean="0">
                <a:solidFill>
                  <a:schemeClr val="tx2"/>
                </a:solidFill>
              </a:rPr>
              <a:t>(0;+∞)</a:t>
            </a:r>
            <a:r>
              <a:rPr lang="ro-RO" i="1" dirty="0" smtClean="0">
                <a:solidFill>
                  <a:schemeClr val="tx2"/>
                </a:solidFill>
              </a:rPr>
              <a:t>→ </a:t>
            </a:r>
            <a:r>
              <a:rPr lang="en-US" dirty="0" smtClean="0">
                <a:solidFill>
                  <a:schemeClr val="tx2"/>
                </a:solidFill>
              </a:rPr>
              <a:t>R ,  </a:t>
            </a:r>
            <a:r>
              <a:rPr lang="en-US" i="1" dirty="0" smtClean="0">
                <a:solidFill>
                  <a:schemeClr val="tx2"/>
                </a:solidFill>
              </a:rPr>
              <a:t>f</a:t>
            </a:r>
            <a:r>
              <a:rPr lang="en-US" dirty="0" smtClean="0">
                <a:solidFill>
                  <a:schemeClr val="tx2"/>
                </a:solidFill>
              </a:rPr>
              <a:t>(x)=log</a:t>
            </a:r>
            <a:r>
              <a:rPr lang="ro-RO" baseline="-25000" dirty="0" smtClean="0">
                <a:solidFill>
                  <a:schemeClr val="tx2"/>
                </a:solidFill>
              </a:rPr>
              <a:t>a</a:t>
            </a:r>
            <a:r>
              <a:rPr lang="ro-RO" dirty="0" smtClean="0">
                <a:solidFill>
                  <a:schemeClr val="tx2"/>
                </a:solidFill>
              </a:rPr>
              <a:t>x → </a:t>
            </a:r>
            <a:r>
              <a:rPr lang="ro-RO" u="sng" dirty="0" smtClean="0">
                <a:solidFill>
                  <a:schemeClr val="tx2"/>
                </a:solidFill>
              </a:rPr>
              <a:t>inversa</a:t>
            </a:r>
            <a:r>
              <a:rPr lang="ro-RO" dirty="0" smtClean="0">
                <a:solidFill>
                  <a:schemeClr val="tx2"/>
                </a:solidFill>
              </a:rPr>
              <a:t> ei este functia </a:t>
            </a:r>
            <a:endParaRPr lang="en-US" dirty="0" smtClean="0">
              <a:solidFill>
                <a:schemeClr val="tx2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o-RO" dirty="0" smtClean="0">
                <a:solidFill>
                  <a:schemeClr val="tx2"/>
                </a:solidFill>
              </a:rPr>
              <a:t> </a:t>
            </a:r>
            <a:r>
              <a:rPr lang="ro-RO" i="1" dirty="0" smtClean="0">
                <a:solidFill>
                  <a:schemeClr val="tx2"/>
                </a:solidFill>
              </a:rPr>
              <a:t>f </a:t>
            </a:r>
            <a:r>
              <a:rPr lang="ro-RO" baseline="30000" dirty="0" smtClean="0">
                <a:solidFill>
                  <a:schemeClr val="tx2"/>
                </a:solidFill>
              </a:rPr>
              <a:t>-1 </a:t>
            </a:r>
            <a:r>
              <a:rPr lang="ro-RO" dirty="0" smtClean="0">
                <a:solidFill>
                  <a:schemeClr val="tx2"/>
                </a:solidFill>
              </a:rPr>
              <a:t>:</a:t>
            </a:r>
            <a:r>
              <a:rPr lang="en-US" dirty="0" smtClean="0">
                <a:solidFill>
                  <a:schemeClr val="tx2"/>
                </a:solidFill>
              </a:rPr>
              <a:t> R</a:t>
            </a:r>
            <a:r>
              <a:rPr lang="en-US" baseline="30000" dirty="0" smtClean="0">
                <a:solidFill>
                  <a:schemeClr val="tx2"/>
                </a:solidFill>
              </a:rPr>
              <a:t> </a:t>
            </a:r>
            <a:r>
              <a:rPr lang="ro-RO" dirty="0" smtClean="0">
                <a:solidFill>
                  <a:schemeClr val="tx2"/>
                </a:solidFill>
              </a:rPr>
              <a:t>→(0;+∞) , </a:t>
            </a:r>
            <a:r>
              <a:rPr lang="ro-RO" i="1" dirty="0" smtClean="0">
                <a:solidFill>
                  <a:schemeClr val="tx2"/>
                </a:solidFill>
              </a:rPr>
              <a:t> f </a:t>
            </a:r>
            <a:r>
              <a:rPr lang="ro-RO" baseline="30000" dirty="0" smtClean="0">
                <a:solidFill>
                  <a:schemeClr val="tx2"/>
                </a:solidFill>
              </a:rPr>
              <a:t>-1</a:t>
            </a:r>
            <a:r>
              <a:rPr lang="ro-RO" dirty="0" smtClean="0">
                <a:solidFill>
                  <a:schemeClr val="tx2"/>
                </a:solidFill>
              </a:rPr>
              <a:t>(x)= </a:t>
            </a:r>
            <a:r>
              <a:rPr lang="pt-BR" dirty="0" smtClean="0">
                <a:solidFill>
                  <a:schemeClr val="tx2"/>
                </a:solidFill>
              </a:rPr>
              <a:t>a</a:t>
            </a:r>
            <a:r>
              <a:rPr lang="pt-BR" baseline="30000" dirty="0" smtClean="0">
                <a:solidFill>
                  <a:schemeClr val="tx2"/>
                </a:solidFill>
              </a:rPr>
              <a:t>x </a:t>
            </a:r>
            <a:r>
              <a:rPr lang="pt-BR" dirty="0" smtClean="0">
                <a:solidFill>
                  <a:schemeClr val="tx2"/>
                </a:solidFill>
              </a:rPr>
              <a:t>;</a:t>
            </a:r>
            <a:r>
              <a:rPr lang="pt-BR" baseline="30000" dirty="0" smtClean="0">
                <a:solidFill>
                  <a:schemeClr val="tx2"/>
                </a:solidFill>
              </a:rPr>
              <a:t>      </a:t>
            </a:r>
            <a:endParaRPr lang="en-US" dirty="0" smtClean="0">
              <a:solidFill>
                <a:schemeClr val="tx2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o-RO" dirty="0" smtClean="0">
                <a:solidFill>
                  <a:schemeClr val="tx2"/>
                </a:solidFill>
              </a:rPr>
              <a:t>	-graficele lor sunt simetrice fata de prima bisectoare, dreapta y=x.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10600" cy="51054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cene3d>
              <a:camera prst="perspectiveContrastingLeftFacing"/>
              <a:lightRig rig="soft" dir="t"/>
            </a:scene3d>
            <a:sp3d extrusionH="57150" prstMaterial="softEdge">
              <a:bevelT w="25400" h="25400" prst="artDeco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  </a:t>
            </a:r>
            <a:r>
              <a:rPr lang="en-US" sz="6600" u="dbl" spc="-150" dirty="0" err="1" smtClean="0">
                <a:solidFill>
                  <a:schemeClr val="bg2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60000" endA="900" endPos="60000" dist="60007" dir="5400000" sy="-100000" algn="bl" rotWithShape="0"/>
                </a:effectLst>
                <a:uFill>
                  <a:solidFill>
                    <a:schemeClr val="bg2"/>
                  </a:solidFill>
                </a:uFill>
              </a:rPr>
              <a:t>Graficul</a:t>
            </a:r>
            <a:r>
              <a:rPr lang="en-US" sz="6600" u="dbl" spc="-150" dirty="0" smtClean="0">
                <a:solidFill>
                  <a:schemeClr val="bg2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60000" endA="900" endPos="60000" dist="60007" dir="5400000" sy="-100000" algn="bl" rotWithShape="0"/>
                </a:effectLst>
                <a:uFill>
                  <a:solidFill>
                    <a:schemeClr val="bg2"/>
                  </a:solidFill>
                </a:uFill>
              </a:rPr>
              <a:t> </a:t>
            </a:r>
            <a:r>
              <a:rPr lang="en-US" sz="6600" u="dbl" spc="-150" dirty="0" err="1" smtClean="0">
                <a:solidFill>
                  <a:schemeClr val="bg2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60000" endA="900" endPos="60000" dist="60007" dir="5400000" sy="-100000" algn="bl" rotWithShape="0"/>
                </a:effectLst>
                <a:uFill>
                  <a:solidFill>
                    <a:schemeClr val="bg2"/>
                  </a:solidFill>
                </a:uFill>
              </a:rPr>
              <a:t>functiei</a:t>
            </a:r>
            <a:r>
              <a:rPr lang="en-US" sz="6600" u="dbl" spc="-150" dirty="0" smtClean="0">
                <a:solidFill>
                  <a:schemeClr val="bg2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60000" endA="900" endPos="60000" dist="60007" dir="5400000" sy="-100000" algn="bl" rotWithShape="0"/>
                </a:effectLst>
                <a:uFill>
                  <a:solidFill>
                    <a:schemeClr val="bg2"/>
                  </a:solidFill>
                </a:uFill>
              </a:rPr>
              <a:t> </a:t>
            </a:r>
            <a:r>
              <a:rPr lang="en-US" sz="6600" u="dbl" spc="-150" dirty="0" err="1" smtClean="0">
                <a:solidFill>
                  <a:schemeClr val="bg2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60000" endA="900" endPos="60000" dist="60007" dir="5400000" sy="-100000" algn="bl" rotWithShape="0"/>
                </a:effectLst>
                <a:uFill>
                  <a:solidFill>
                    <a:schemeClr val="bg2"/>
                  </a:solidFill>
                </a:uFill>
              </a:rPr>
              <a:t>logaritmice</a:t>
            </a:r>
            <a:r>
              <a:rPr lang="en-US" sz="6600" u="dbl" spc="-150" dirty="0" smtClean="0">
                <a:solidFill>
                  <a:schemeClr val="bg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  <a:reflection blurRad="6350" stA="60000" endA="900" endPos="60000" dist="60007" dir="5400000" sy="-100000" algn="bl" rotWithShape="0"/>
                </a:effectLst>
                <a:uFill>
                  <a:solidFill>
                    <a:schemeClr val="bg2"/>
                  </a:solidFill>
                </a:uFill>
              </a:rPr>
              <a:t>:</a:t>
            </a:r>
            <a:endParaRPr lang="en-US" sz="6600" u="dbl" spc="-150" dirty="0">
              <a:solidFill>
                <a:schemeClr val="bg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  <a:reflection blurRad="6350" stA="60000" endA="900" endPos="60000" dist="60007" dir="5400000" sy="-100000" algn="bl" rotWithShape="0"/>
              </a:effectLst>
              <a:uFill>
                <a:solidFill>
                  <a:schemeClr val="bg2"/>
                </a:solidFill>
              </a:uFill>
            </a:endParaRPr>
          </a:p>
        </p:txBody>
      </p:sp>
    </p:spTree>
  </p:cSld>
  <p:clrMapOvr>
    <a:masterClrMapping/>
  </p:clrMapOvr>
  <p:transition advClick="0" advTm="4000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0" y="381000"/>
            <a:ext cx="8229600" cy="5626100"/>
          </a:xfrm>
        </p:spPr>
        <p:txBody>
          <a:bodyPr>
            <a:normAutofit fontScale="92500" lnSpcReduction="10000"/>
          </a:bodyPr>
          <a:lstStyle/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ro-RO" dirty="0" smtClean="0">
                <a:solidFill>
                  <a:schemeClr val="tx2">
                    <a:lumMod val="50000"/>
                  </a:schemeClr>
                </a:solidFill>
              </a:rPr>
              <a:t>- fie functia logaritmica  </a:t>
            </a:r>
            <a:r>
              <a:rPr lang="ro-RO" i="1" dirty="0" smtClean="0">
                <a:solidFill>
                  <a:schemeClr val="tx2">
                    <a:lumMod val="50000"/>
                  </a:schemeClr>
                </a:solidFill>
              </a:rPr>
              <a:t>f</a:t>
            </a:r>
            <a:r>
              <a:rPr lang="ro-RO" dirty="0" smtClean="0">
                <a:solidFill>
                  <a:schemeClr val="tx2">
                    <a:lumMod val="50000"/>
                  </a:schemeClr>
                </a:solidFill>
              </a:rPr>
              <a:t>:(0;+∞) → R , </a:t>
            </a:r>
            <a:r>
              <a:rPr lang="ro-RO" i="1" dirty="0" smtClean="0">
                <a:solidFill>
                  <a:schemeClr val="tx2">
                    <a:lumMod val="50000"/>
                  </a:schemeClr>
                </a:solidFill>
              </a:rPr>
              <a:t>f</a:t>
            </a:r>
            <a:r>
              <a:rPr lang="ro-RO" dirty="0" smtClean="0">
                <a:solidFill>
                  <a:schemeClr val="tx2">
                    <a:lumMod val="50000"/>
                  </a:schemeClr>
                </a:solidFill>
              </a:rPr>
              <a:t>(x)=log</a:t>
            </a:r>
            <a:r>
              <a:rPr lang="ro-RO" baseline="-25000" dirty="0" smtClean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ro-RO" dirty="0" smtClean="0">
                <a:solidFill>
                  <a:schemeClr val="tx2">
                    <a:lumMod val="50000"/>
                  </a:schemeClr>
                </a:solidFill>
              </a:rPr>
              <a:t>x ,a&gt;0 ,a≠1;</a:t>
            </a: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ro-RO" dirty="0" smtClean="0">
                <a:solidFill>
                  <a:schemeClr val="tx2">
                    <a:lumMod val="50000"/>
                  </a:schemeClr>
                </a:solidFill>
              </a:rPr>
              <a:t>- din proprietatile functiei logaritmice stim ca </a:t>
            </a:r>
            <a:r>
              <a:rPr lang="ro-RO" i="1" dirty="0" smtClean="0">
                <a:solidFill>
                  <a:schemeClr val="tx2">
                    <a:lumMod val="50000"/>
                  </a:schemeClr>
                </a:solidFill>
              </a:rPr>
              <a:t>graficul functiei logaritmica </a:t>
            </a:r>
            <a:r>
              <a:rPr lang="ro-RO" u="sng" dirty="0" smtClean="0">
                <a:solidFill>
                  <a:schemeClr val="tx2">
                    <a:lumMod val="50000"/>
                  </a:schemeClr>
                </a:solidFill>
              </a:rPr>
              <a:t>contine</a:t>
            </a:r>
            <a:r>
              <a:rPr lang="ro-RO" dirty="0" smtClean="0">
                <a:solidFill>
                  <a:schemeClr val="tx2">
                    <a:lumMod val="50000"/>
                  </a:schemeClr>
                </a:solidFill>
              </a:rPr>
              <a:t>  punctul (1;0);</a:t>
            </a: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ro-RO" dirty="0" smtClean="0">
                <a:solidFill>
                  <a:schemeClr val="tx2">
                    <a:lumMod val="50000"/>
                  </a:schemeClr>
                </a:solidFill>
              </a:rPr>
              <a:t>-vom trasa graficul functiei logaritmice tinand cont de valorile pe care le poate sa le ia baza logaritmului, respectiv a ,si anume : a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℮(0;1) 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sau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a&gt;1;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astfel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in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trasarea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tx2">
                    <a:lumMod val="50000"/>
                  </a:schemeClr>
                </a:solidFill>
              </a:rPr>
              <a:t>graficului</a:t>
            </a:r>
            <a:r>
              <a:rPr lang="en-US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tx2">
                    <a:lumMod val="50000"/>
                  </a:schemeClr>
                </a:solidFill>
              </a:rPr>
              <a:t>functiei</a:t>
            </a:r>
            <a:r>
              <a:rPr lang="en-US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tx2">
                    <a:lumMod val="50000"/>
                  </a:schemeClr>
                </a:solidFill>
              </a:rPr>
              <a:t>logaritmice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avem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doua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cazuri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		</a:t>
            </a:r>
            <a:r>
              <a:rPr lang="en-US" i="1" dirty="0" err="1" smtClean="0">
                <a:solidFill>
                  <a:schemeClr val="tx2">
                    <a:lumMod val="50000"/>
                  </a:schemeClr>
                </a:solidFill>
              </a:rPr>
              <a:t>Cazul</a:t>
            </a:r>
            <a:r>
              <a:rPr lang="en-US" i="1" dirty="0" smtClean="0">
                <a:solidFill>
                  <a:schemeClr val="tx2">
                    <a:lumMod val="50000"/>
                  </a:schemeClr>
                </a:solidFill>
              </a:rPr>
              <a:t> 1: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o-RO" dirty="0" smtClean="0">
                <a:solidFill>
                  <a:schemeClr val="tx2">
                    <a:lumMod val="50000"/>
                  </a:schemeClr>
                </a:solidFill>
              </a:rPr>
              <a:t>a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℮(0;1)  ,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cand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baza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logaritmului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este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subunitara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;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		</a:t>
            </a:r>
            <a:r>
              <a:rPr lang="en-US" i="1" dirty="0" err="1" smtClean="0">
                <a:solidFill>
                  <a:schemeClr val="tx2">
                    <a:lumMod val="50000"/>
                  </a:schemeClr>
                </a:solidFill>
              </a:rPr>
              <a:t>Cazul</a:t>
            </a:r>
            <a:r>
              <a:rPr lang="en-US" i="1" dirty="0" smtClean="0">
                <a:solidFill>
                  <a:schemeClr val="tx2">
                    <a:lumMod val="50000"/>
                  </a:schemeClr>
                </a:solidFill>
              </a:rPr>
              <a:t> 2: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a&gt;1,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cand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baza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logaritmului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este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supraunitara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</p:spTree>
  </p:cSld>
  <p:clrMapOvr>
    <a:masterClrMapping/>
  </p:clrMapOvr>
  <p:transition advClick="0" advTm="24000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533</Words>
  <Application>Microsoft Office PowerPoint</Application>
  <PresentationFormat>On-screen Show (4:3)</PresentationFormat>
  <Paragraphs>100</Paragraphs>
  <Slides>19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7</vt:i4>
      </vt:variant>
      <vt:variant>
        <vt:lpstr>Şablon formă</vt:lpstr>
      </vt:variant>
      <vt:variant>
        <vt:i4>8</vt:i4>
      </vt:variant>
      <vt:variant>
        <vt:lpstr>Titluri diapozitive</vt:lpstr>
      </vt:variant>
      <vt:variant>
        <vt:i4>19</vt:i4>
      </vt:variant>
    </vt:vector>
  </HeadingPairs>
  <TitlesOfParts>
    <vt:vector size="34" baseType="lpstr">
      <vt:lpstr>Lucida Sans Unicode</vt:lpstr>
      <vt:lpstr>Arial</vt:lpstr>
      <vt:lpstr>Wingdings 3</vt:lpstr>
      <vt:lpstr>Verdana</vt:lpstr>
      <vt:lpstr>Wingdings 2</vt:lpstr>
      <vt:lpstr>Calibri</vt:lpstr>
      <vt:lpstr>Times New Roman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Diapozitivul 1</vt:lpstr>
      <vt:lpstr>Diapozitivul 2</vt:lpstr>
      <vt:lpstr>Diapozitivul 3</vt:lpstr>
      <vt:lpstr>Diapozitivul 4</vt:lpstr>
      <vt:lpstr>Diapozitivul 5</vt:lpstr>
      <vt:lpstr>Diapozitivul 6</vt:lpstr>
      <vt:lpstr>Diapozitivul 7</vt:lpstr>
      <vt:lpstr>Diapozitivul 8</vt:lpstr>
      <vt:lpstr>Diapozitivul 9</vt:lpstr>
      <vt:lpstr>Diapozitivul 10</vt:lpstr>
      <vt:lpstr>Diapozitivul 11</vt:lpstr>
      <vt:lpstr>Diapozitivul 12</vt:lpstr>
      <vt:lpstr>Diapozitivul 13</vt:lpstr>
      <vt:lpstr>Diapozitivul 14</vt:lpstr>
      <vt:lpstr>Diapozitivul 15</vt:lpstr>
      <vt:lpstr>Diapozitivul 16</vt:lpstr>
      <vt:lpstr>Diapozitivul 17</vt:lpstr>
      <vt:lpstr>Diapozitivul 18</vt:lpstr>
      <vt:lpstr>Diapozitivul 19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Referat</dc:title>
  <dc:creator>Nicu</dc:creator>
  <cp:lastModifiedBy>User</cp:lastModifiedBy>
  <cp:revision>44</cp:revision>
  <dcterms:created xsi:type="dcterms:W3CDTF">2011-01-09T14:56:30Z</dcterms:created>
  <dcterms:modified xsi:type="dcterms:W3CDTF">2011-01-14T10:16:54Z</dcterms:modified>
</cp:coreProperties>
</file>